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728" r:id="rId2"/>
  </p:sldMasterIdLst>
  <p:notesMasterIdLst>
    <p:notesMasterId r:id="rId21"/>
  </p:notesMasterIdLst>
  <p:sldIdLst>
    <p:sldId id="256" r:id="rId3"/>
    <p:sldId id="272" r:id="rId4"/>
    <p:sldId id="279" r:id="rId5"/>
    <p:sldId id="277" r:id="rId6"/>
    <p:sldId id="257" r:id="rId7"/>
    <p:sldId id="258" r:id="rId8"/>
    <p:sldId id="275" r:id="rId9"/>
    <p:sldId id="278" r:id="rId10"/>
    <p:sldId id="266" r:id="rId11"/>
    <p:sldId id="269" r:id="rId12"/>
    <p:sldId id="270" r:id="rId13"/>
    <p:sldId id="282" r:id="rId14"/>
    <p:sldId id="274" r:id="rId15"/>
    <p:sldId id="284" r:id="rId16"/>
    <p:sldId id="281" r:id="rId17"/>
    <p:sldId id="280" r:id="rId18"/>
    <p:sldId id="265" r:id="rId19"/>
    <p:sldId id="263" r:id="rId2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E63"/>
    <a:srgbClr val="308288"/>
    <a:srgbClr val="286D72"/>
    <a:srgbClr val="1D4F53"/>
    <a:srgbClr val="3B9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1576" autoAdjust="0"/>
  </p:normalViewPr>
  <p:slideViewPr>
    <p:cSldViewPr snapToGrid="0">
      <p:cViewPr varScale="1">
        <p:scale>
          <a:sx n="75" d="100"/>
          <a:sy n="75" d="100"/>
        </p:scale>
        <p:origin x="142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7195792113367161"/>
          <c:y val="0.89304502905705663"/>
          <c:w val="7.5770325819392746E-3"/>
          <c:h val="7.8481563433155741E-3"/>
        </c:manualLayout>
      </c:layout>
      <c:barChart>
        <c:barDir val="bar"/>
        <c:grouping val="clustered"/>
        <c:varyColors val="0"/>
        <c:ser>
          <c:idx val="0"/>
          <c:order val="0"/>
          <c:tx>
            <c:strRef>
              <c:f>Sheet1!$B$1</c:f>
              <c:strCache>
                <c:ptCount val="1"/>
                <c:pt idx="0">
                  <c:v>Satisfied/somewhat satisfied</c:v>
                </c:pt>
              </c:strCache>
            </c:strRef>
          </c:tx>
          <c:spPr>
            <a:solidFill>
              <a:schemeClr val="tx1">
                <a:lumMod val="85000"/>
              </a:schemeClr>
            </a:solidFill>
            <a:ln>
              <a:noFill/>
            </a:ln>
            <a:effectLst/>
          </c:spPr>
          <c:invertIfNegative val="0"/>
          <c:cat>
            <c:strRef>
              <c:f>Sheet1!$A$2:$A$7</c:f>
              <c:strCache>
                <c:ptCount val="6"/>
                <c:pt idx="0">
                  <c:v>Number of deer on property hunted most</c:v>
                </c:pt>
                <c:pt idx="1">
                  <c:v>Number of antlered deer on property hunted most</c:v>
                </c:pt>
                <c:pt idx="2">
                  <c:v>Number of deer harvested</c:v>
                </c:pt>
                <c:pt idx="3">
                  <c:v>Hunting pressure</c:v>
                </c:pt>
                <c:pt idx="4">
                  <c:v>Management of Ohio's deer herd</c:v>
                </c:pt>
                <c:pt idx="5">
                  <c:v>Overall deer hunting experience</c:v>
                </c:pt>
              </c:strCache>
            </c:strRef>
          </c:cat>
          <c:val>
            <c:numRef>
              <c:f>Sheet1!$B$2:$B$7</c:f>
              <c:numCache>
                <c:formatCode>General</c:formatCode>
                <c:ptCount val="6"/>
                <c:pt idx="0">
                  <c:v>0.59</c:v>
                </c:pt>
                <c:pt idx="1">
                  <c:v>0.53488372093023251</c:v>
                </c:pt>
                <c:pt idx="2">
                  <c:v>0.53979739507959479</c:v>
                </c:pt>
                <c:pt idx="3">
                  <c:v>0.55919854280510017</c:v>
                </c:pt>
                <c:pt idx="4">
                  <c:v>0.66988727858293073</c:v>
                </c:pt>
                <c:pt idx="5">
                  <c:v>0.77777777777777779</c:v>
                </c:pt>
              </c:numCache>
            </c:numRef>
          </c:val>
          <c:extLst>
            <c:ext xmlns:c16="http://schemas.microsoft.com/office/drawing/2014/chart" uri="{C3380CC4-5D6E-409C-BE32-E72D297353CC}">
              <c16:uniqueId val="{00000000-01F3-40F9-A05E-A8DA644DBADF}"/>
            </c:ext>
          </c:extLst>
        </c:ser>
        <c:ser>
          <c:idx val="1"/>
          <c:order val="1"/>
          <c:tx>
            <c:strRef>
              <c:f>Sheet1!$C$1</c:f>
              <c:strCache>
                <c:ptCount val="1"/>
                <c:pt idx="0">
                  <c:v>Dissatisfied/somewhat dissatisfied</c:v>
                </c:pt>
              </c:strCache>
            </c:strRef>
          </c:tx>
          <c:spPr>
            <a:solidFill>
              <a:srgbClr val="C00000"/>
            </a:solidFill>
            <a:ln>
              <a:noFill/>
            </a:ln>
            <a:effectLst/>
          </c:spPr>
          <c:invertIfNegative val="0"/>
          <c:cat>
            <c:strRef>
              <c:f>Sheet1!$A$2:$A$7</c:f>
              <c:strCache>
                <c:ptCount val="6"/>
                <c:pt idx="0">
                  <c:v>Number of deer on property hunted most</c:v>
                </c:pt>
                <c:pt idx="1">
                  <c:v>Number of antlered deer on property hunted most</c:v>
                </c:pt>
                <c:pt idx="2">
                  <c:v>Number of deer harvested</c:v>
                </c:pt>
                <c:pt idx="3">
                  <c:v>Hunting pressure</c:v>
                </c:pt>
                <c:pt idx="4">
                  <c:v>Management of Ohio's deer herd</c:v>
                </c:pt>
                <c:pt idx="5">
                  <c:v>Overall deer hunting experience</c:v>
                </c:pt>
              </c:strCache>
            </c:strRef>
          </c:cat>
          <c:val>
            <c:numRef>
              <c:f>Sheet1!$C$2:$C$7</c:f>
              <c:numCache>
                <c:formatCode>General</c:formatCode>
                <c:ptCount val="6"/>
                <c:pt idx="0">
                  <c:v>0.40915208613728127</c:v>
                </c:pt>
                <c:pt idx="1">
                  <c:v>0.46511627906976744</c:v>
                </c:pt>
                <c:pt idx="2">
                  <c:v>0.46020260492040521</c:v>
                </c:pt>
                <c:pt idx="3">
                  <c:v>0.44080145719489983</c:v>
                </c:pt>
                <c:pt idx="4">
                  <c:v>0.33011272141706927</c:v>
                </c:pt>
                <c:pt idx="5">
                  <c:v>0.22222222222222221</c:v>
                </c:pt>
              </c:numCache>
            </c:numRef>
          </c:val>
          <c:extLst>
            <c:ext xmlns:c16="http://schemas.microsoft.com/office/drawing/2014/chart" uri="{C3380CC4-5D6E-409C-BE32-E72D297353CC}">
              <c16:uniqueId val="{00000001-01F3-40F9-A05E-A8DA644DBADF}"/>
            </c:ext>
          </c:extLst>
        </c:ser>
        <c:dLbls>
          <c:showLegendKey val="0"/>
          <c:showVal val="0"/>
          <c:showCatName val="0"/>
          <c:showSerName val="0"/>
          <c:showPercent val="0"/>
          <c:showBubbleSize val="0"/>
        </c:dLbls>
        <c:gapWidth val="52"/>
        <c:axId val="188342384"/>
        <c:axId val="188342944"/>
      </c:barChart>
      <c:catAx>
        <c:axId val="188342384"/>
        <c:scaling>
          <c:orientation val="minMax"/>
        </c:scaling>
        <c:delete val="1"/>
        <c:axPos val="l"/>
        <c:numFmt formatCode="General" sourceLinked="1"/>
        <c:majorTickMark val="none"/>
        <c:minorTickMark val="none"/>
        <c:tickLblPos val="nextTo"/>
        <c:crossAx val="188342944"/>
        <c:crosses val="autoZero"/>
        <c:auto val="1"/>
        <c:lblAlgn val="r"/>
        <c:lblOffset val="100"/>
        <c:noMultiLvlLbl val="0"/>
      </c:catAx>
      <c:valAx>
        <c:axId val="188342944"/>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sz="1600"/>
                </a:pPr>
                <a:r>
                  <a:rPr lang="en-US" sz="2000" dirty="0"/>
                  <a:t>Proportion of hunters</a:t>
                </a:r>
              </a:p>
            </c:rich>
          </c:tx>
          <c:layout>
            <c:manualLayout>
              <c:xMode val="edge"/>
              <c:yMode val="edge"/>
              <c:x val="0.56874222690778797"/>
              <c:y val="0.20093842695860273"/>
            </c:manualLayout>
          </c:layout>
          <c:overlay val="0"/>
        </c:title>
        <c:numFmt formatCode="General" sourceLinked="1"/>
        <c:majorTickMark val="none"/>
        <c:minorTickMark val="none"/>
        <c:tickLblPos val="nextTo"/>
        <c:spPr>
          <a:noFill/>
          <a:ln>
            <a:noFill/>
          </a:ln>
          <a:effectLst/>
        </c:spPr>
        <c:txPr>
          <a:bodyPr rot="-60000000" vert="horz"/>
          <a:lstStyle/>
          <a:p>
            <a:pPr>
              <a:defRPr sz="100"/>
            </a:pPr>
            <a:endParaRPr lang="en-US"/>
          </a:p>
        </c:txPr>
        <c:crossAx val="188342384"/>
        <c:crosses val="autoZero"/>
        <c:crossBetween val="between"/>
      </c:valAx>
      <c:spPr>
        <a:noFill/>
        <a:ln w="25400">
          <a:noFill/>
        </a:ln>
        <a:effectLst/>
      </c:spPr>
    </c:plotArea>
    <c:legend>
      <c:legendPos val="t"/>
      <c:layout>
        <c:manualLayout>
          <c:xMode val="edge"/>
          <c:yMode val="edge"/>
          <c:x val="2.9763753502910742E-3"/>
          <c:y val="0.11604936015371631"/>
          <c:w val="0.60656213371474854"/>
          <c:h val="0.11913247416497051"/>
        </c:manualLayout>
      </c:layout>
      <c:overlay val="0"/>
      <c:spPr>
        <a:noFill/>
        <a:ln>
          <a:noFill/>
        </a:ln>
        <a:effectLst/>
      </c:spPr>
      <c:txPr>
        <a:bodyPr rot="0" vert="horz"/>
        <a:lstStyle/>
        <a:p>
          <a:pPr>
            <a:defRPr sz="1600"/>
          </a:pPr>
          <a:endParaRPr lang="en-US"/>
        </a:p>
      </c:txPr>
    </c:legend>
    <c:plotVisOnly val="1"/>
    <c:dispBlanksAs val="gap"/>
    <c:showDLblsOverMax val="0"/>
  </c:chart>
  <c:spPr>
    <a:noFill/>
    <a:ln w="9525" cap="flat" cmpd="sng" algn="ctr">
      <a:noFill/>
      <a:round/>
    </a:ln>
    <a:effectLst/>
  </c:spPr>
  <c:txPr>
    <a:bodyPr/>
    <a:lstStyle/>
    <a:p>
      <a:pPr>
        <a:defRPr lang="en-US"/>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329973831102082E-2"/>
          <c:y val="7.3313766062353417E-2"/>
          <c:w val="0.85534023093387057"/>
          <c:h val="0.83213087211516112"/>
        </c:manualLayout>
      </c:layout>
      <c:barChart>
        <c:barDir val="bar"/>
        <c:grouping val="clustered"/>
        <c:varyColors val="0"/>
        <c:ser>
          <c:idx val="0"/>
          <c:order val="0"/>
          <c:tx>
            <c:strRef>
              <c:f>Sheet1!$B$1</c:f>
              <c:strCache>
                <c:ptCount val="1"/>
                <c:pt idx="0">
                  <c:v>Satisfied/somewhat satisfied</c:v>
                </c:pt>
              </c:strCache>
            </c:strRef>
          </c:tx>
          <c:spPr>
            <a:solidFill>
              <a:schemeClr val="tx1">
                <a:lumMod val="85000"/>
              </a:schemeClr>
            </a:solidFill>
            <a:ln>
              <a:noFill/>
            </a:ln>
            <a:effectLst/>
          </c:spPr>
          <c:invertIfNegative val="0"/>
          <c:cat>
            <c:strRef>
              <c:f>Sheet1!$A$2:$A$7</c:f>
              <c:strCache>
                <c:ptCount val="6"/>
                <c:pt idx="0">
                  <c:v>Number of deer on land hunted most</c:v>
                </c:pt>
                <c:pt idx="1">
                  <c:v>Number of antlered deer on land hunted most</c:v>
                </c:pt>
                <c:pt idx="2">
                  <c:v>Number of deer harvested</c:v>
                </c:pt>
                <c:pt idx="3">
                  <c:v>Hunting pressure</c:v>
                </c:pt>
                <c:pt idx="4">
                  <c:v>Management of Ohio's deer herd</c:v>
                </c:pt>
                <c:pt idx="5">
                  <c:v>Overall deer hunting experience</c:v>
                </c:pt>
              </c:strCache>
            </c:strRef>
          </c:cat>
          <c:val>
            <c:numRef>
              <c:f>Sheet1!$B$2:$B$7</c:f>
              <c:numCache>
                <c:formatCode>General</c:formatCode>
                <c:ptCount val="6"/>
                <c:pt idx="0">
                  <c:v>0.421875</c:v>
                </c:pt>
                <c:pt idx="1">
                  <c:v>0.36507936507936506</c:v>
                </c:pt>
                <c:pt idx="2">
                  <c:v>0.3</c:v>
                </c:pt>
                <c:pt idx="3">
                  <c:v>0.21951219512195122</c:v>
                </c:pt>
                <c:pt idx="4">
                  <c:v>0.57692307692307687</c:v>
                </c:pt>
                <c:pt idx="5">
                  <c:v>0.65625</c:v>
                </c:pt>
              </c:numCache>
            </c:numRef>
          </c:val>
          <c:extLst>
            <c:ext xmlns:c16="http://schemas.microsoft.com/office/drawing/2014/chart" uri="{C3380CC4-5D6E-409C-BE32-E72D297353CC}">
              <c16:uniqueId val="{00000000-02DD-4B14-B46E-D8C52B0155F6}"/>
            </c:ext>
          </c:extLst>
        </c:ser>
        <c:ser>
          <c:idx val="1"/>
          <c:order val="1"/>
          <c:tx>
            <c:strRef>
              <c:f>Sheet1!$C$1</c:f>
              <c:strCache>
                <c:ptCount val="1"/>
                <c:pt idx="0">
                  <c:v>Dissatisfied/somewhat dissatisfied</c:v>
                </c:pt>
              </c:strCache>
            </c:strRef>
          </c:tx>
          <c:spPr>
            <a:solidFill>
              <a:srgbClr val="C00000"/>
            </a:solidFill>
            <a:ln>
              <a:noFill/>
            </a:ln>
            <a:effectLst/>
          </c:spPr>
          <c:invertIfNegative val="0"/>
          <c:cat>
            <c:strRef>
              <c:f>Sheet1!$A$2:$A$7</c:f>
              <c:strCache>
                <c:ptCount val="6"/>
                <c:pt idx="0">
                  <c:v>Number of deer on land hunted most</c:v>
                </c:pt>
                <c:pt idx="1">
                  <c:v>Number of antlered deer on land hunted most</c:v>
                </c:pt>
                <c:pt idx="2">
                  <c:v>Number of deer harvested</c:v>
                </c:pt>
                <c:pt idx="3">
                  <c:v>Hunting pressure</c:v>
                </c:pt>
                <c:pt idx="4">
                  <c:v>Management of Ohio's deer herd</c:v>
                </c:pt>
                <c:pt idx="5">
                  <c:v>Overall deer hunting experience</c:v>
                </c:pt>
              </c:strCache>
            </c:strRef>
          </c:cat>
          <c:val>
            <c:numRef>
              <c:f>Sheet1!$C$2:$C$7</c:f>
              <c:numCache>
                <c:formatCode>General</c:formatCode>
                <c:ptCount val="6"/>
                <c:pt idx="0">
                  <c:v>0.578125</c:v>
                </c:pt>
                <c:pt idx="1">
                  <c:v>0.63492063492063489</c:v>
                </c:pt>
                <c:pt idx="2">
                  <c:v>0.7</c:v>
                </c:pt>
                <c:pt idx="3">
                  <c:v>0.78048780487804881</c:v>
                </c:pt>
                <c:pt idx="4">
                  <c:v>0.42307692307692307</c:v>
                </c:pt>
                <c:pt idx="5">
                  <c:v>0.34375</c:v>
                </c:pt>
              </c:numCache>
            </c:numRef>
          </c:val>
          <c:extLst>
            <c:ext xmlns:c16="http://schemas.microsoft.com/office/drawing/2014/chart" uri="{C3380CC4-5D6E-409C-BE32-E72D297353CC}">
              <c16:uniqueId val="{00000001-02DD-4B14-B46E-D8C52B0155F6}"/>
            </c:ext>
          </c:extLst>
        </c:ser>
        <c:dLbls>
          <c:showLegendKey val="0"/>
          <c:showVal val="0"/>
          <c:showCatName val="0"/>
          <c:showSerName val="0"/>
          <c:showPercent val="0"/>
          <c:showBubbleSize val="0"/>
        </c:dLbls>
        <c:gapWidth val="52"/>
        <c:axId val="188349104"/>
        <c:axId val="188349664"/>
      </c:barChart>
      <c:catAx>
        <c:axId val="188349104"/>
        <c:scaling>
          <c:orientation val="minMax"/>
        </c:scaling>
        <c:delete val="1"/>
        <c:axPos val="l"/>
        <c:numFmt formatCode="General" sourceLinked="1"/>
        <c:majorTickMark val="none"/>
        <c:minorTickMark val="none"/>
        <c:tickLblPos val="nextTo"/>
        <c:crossAx val="188349664"/>
        <c:crosses val="autoZero"/>
        <c:auto val="1"/>
        <c:lblAlgn val="ctr"/>
        <c:lblOffset val="100"/>
        <c:noMultiLvlLbl val="0"/>
      </c:catAx>
      <c:valAx>
        <c:axId val="1883496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8349104"/>
        <c:crosses val="autoZero"/>
        <c:crossBetween val="between"/>
      </c:valAx>
      <c:spPr>
        <a:solidFill>
          <a:schemeClr val="bg2"/>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5772097958078E-2"/>
          <c:y val="7.9178849064193285E-2"/>
          <c:w val="0.86873909276080563"/>
          <c:h val="0.83506346084306871"/>
        </c:manualLayout>
      </c:layout>
      <c:barChart>
        <c:barDir val="bar"/>
        <c:grouping val="clustered"/>
        <c:varyColors val="0"/>
        <c:ser>
          <c:idx val="0"/>
          <c:order val="0"/>
          <c:tx>
            <c:strRef>
              <c:f>Sheet1!$B$1</c:f>
              <c:strCache>
                <c:ptCount val="1"/>
                <c:pt idx="0">
                  <c:v>Satisfied/somewhat satisfied</c:v>
                </c:pt>
              </c:strCache>
            </c:strRef>
          </c:tx>
          <c:spPr>
            <a:solidFill>
              <a:schemeClr val="tx1">
                <a:lumMod val="85000"/>
              </a:schemeClr>
            </a:solidFill>
            <a:ln>
              <a:noFill/>
            </a:ln>
            <a:effectLst/>
          </c:spPr>
          <c:invertIfNegative val="0"/>
          <c:cat>
            <c:strRef>
              <c:f>Sheet1!$A$2:$A$7</c:f>
              <c:strCache>
                <c:ptCount val="6"/>
                <c:pt idx="0">
                  <c:v>Number of deer on property hunted most</c:v>
                </c:pt>
                <c:pt idx="1">
                  <c:v>Number of antlered deer on property hunted most</c:v>
                </c:pt>
                <c:pt idx="2">
                  <c:v>Number of deer harvested</c:v>
                </c:pt>
                <c:pt idx="3">
                  <c:v>Hunting pressure</c:v>
                </c:pt>
                <c:pt idx="4">
                  <c:v>Management of Ohio's deer herd</c:v>
                </c:pt>
                <c:pt idx="5">
                  <c:v>Overall deer hunting experience</c:v>
                </c:pt>
              </c:strCache>
            </c:strRef>
          </c:cat>
          <c:val>
            <c:numRef>
              <c:f>Sheet1!$B$2:$B$7</c:f>
              <c:numCache>
                <c:formatCode>General</c:formatCode>
                <c:ptCount val="6"/>
                <c:pt idx="0">
                  <c:v>0.82499999999999996</c:v>
                </c:pt>
                <c:pt idx="1">
                  <c:v>0.69444444444444442</c:v>
                </c:pt>
                <c:pt idx="2">
                  <c:v>0.67741935483870963</c:v>
                </c:pt>
                <c:pt idx="3">
                  <c:v>0.69444444444444442</c:v>
                </c:pt>
                <c:pt idx="4">
                  <c:v>0.67500000000000004</c:v>
                </c:pt>
                <c:pt idx="5">
                  <c:v>0.8571428571428571</c:v>
                </c:pt>
              </c:numCache>
            </c:numRef>
          </c:val>
          <c:extLst>
            <c:ext xmlns:c16="http://schemas.microsoft.com/office/drawing/2014/chart" uri="{C3380CC4-5D6E-409C-BE32-E72D297353CC}">
              <c16:uniqueId val="{00000000-71EE-4AD3-9899-CBA0EDA0C659}"/>
            </c:ext>
          </c:extLst>
        </c:ser>
        <c:ser>
          <c:idx val="1"/>
          <c:order val="1"/>
          <c:tx>
            <c:strRef>
              <c:f>Sheet1!$C$1</c:f>
              <c:strCache>
                <c:ptCount val="1"/>
                <c:pt idx="0">
                  <c:v>Dissatisfied/somewhat dissatisfied</c:v>
                </c:pt>
              </c:strCache>
            </c:strRef>
          </c:tx>
          <c:spPr>
            <a:solidFill>
              <a:srgbClr val="C00000"/>
            </a:solidFill>
            <a:ln>
              <a:noFill/>
            </a:ln>
            <a:effectLst/>
          </c:spPr>
          <c:invertIfNegative val="0"/>
          <c:cat>
            <c:strRef>
              <c:f>Sheet1!$A$2:$A$7</c:f>
              <c:strCache>
                <c:ptCount val="6"/>
                <c:pt idx="0">
                  <c:v>Number of deer on property hunted most</c:v>
                </c:pt>
                <c:pt idx="1">
                  <c:v>Number of antlered deer on property hunted most</c:v>
                </c:pt>
                <c:pt idx="2">
                  <c:v>Number of deer harvested</c:v>
                </c:pt>
                <c:pt idx="3">
                  <c:v>Hunting pressure</c:v>
                </c:pt>
                <c:pt idx="4">
                  <c:v>Management of Ohio's deer herd</c:v>
                </c:pt>
                <c:pt idx="5">
                  <c:v>Overall deer hunting experience</c:v>
                </c:pt>
              </c:strCache>
            </c:strRef>
          </c:cat>
          <c:val>
            <c:numRef>
              <c:f>Sheet1!$C$2:$C$7</c:f>
              <c:numCache>
                <c:formatCode>General</c:formatCode>
                <c:ptCount val="6"/>
                <c:pt idx="0">
                  <c:v>0.17499999999999999</c:v>
                </c:pt>
                <c:pt idx="1">
                  <c:v>0.30555555555555558</c:v>
                </c:pt>
                <c:pt idx="2">
                  <c:v>0.32258064516129031</c:v>
                </c:pt>
                <c:pt idx="3">
                  <c:v>0.30555555555555558</c:v>
                </c:pt>
                <c:pt idx="4">
                  <c:v>0.32500000000000001</c:v>
                </c:pt>
                <c:pt idx="5">
                  <c:v>0.14285714285714285</c:v>
                </c:pt>
              </c:numCache>
            </c:numRef>
          </c:val>
          <c:extLst>
            <c:ext xmlns:c16="http://schemas.microsoft.com/office/drawing/2014/chart" uri="{C3380CC4-5D6E-409C-BE32-E72D297353CC}">
              <c16:uniqueId val="{00000001-71EE-4AD3-9899-CBA0EDA0C659}"/>
            </c:ext>
          </c:extLst>
        </c:ser>
        <c:dLbls>
          <c:showLegendKey val="0"/>
          <c:showVal val="0"/>
          <c:showCatName val="0"/>
          <c:showSerName val="0"/>
          <c:showPercent val="0"/>
          <c:showBubbleSize val="0"/>
        </c:dLbls>
        <c:gapWidth val="52"/>
        <c:axId val="188345744"/>
        <c:axId val="188346304"/>
      </c:barChart>
      <c:catAx>
        <c:axId val="188345744"/>
        <c:scaling>
          <c:orientation val="minMax"/>
        </c:scaling>
        <c:delete val="1"/>
        <c:axPos val="l"/>
        <c:numFmt formatCode="General" sourceLinked="1"/>
        <c:majorTickMark val="none"/>
        <c:minorTickMark val="none"/>
        <c:tickLblPos val="nextTo"/>
        <c:crossAx val="188346304"/>
        <c:crosses val="autoZero"/>
        <c:auto val="1"/>
        <c:lblAlgn val="ctr"/>
        <c:lblOffset val="100"/>
        <c:noMultiLvlLbl val="0"/>
      </c:catAx>
      <c:valAx>
        <c:axId val="1883463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8345744"/>
        <c:crosses val="autoZero"/>
        <c:crossBetween val="between"/>
      </c:valAx>
      <c:spPr>
        <a:solidFill>
          <a:schemeClr val="bg2"/>
        </a:solid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650047515612274"/>
          <c:y val="3.5807176957671953E-3"/>
          <c:w val="0.58321409177301109"/>
          <c:h val="0.99641928230423282"/>
        </c:manualLayout>
      </c:layout>
      <c:pie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BF15-4740-BA4F-238C028355EA}"/>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BF15-4740-BA4F-238C028355EA}"/>
              </c:ext>
            </c:extLst>
          </c:dPt>
          <c:dPt>
            <c:idx val="2"/>
            <c:bubble3D val="0"/>
            <c:spPr>
              <a:solidFill>
                <a:schemeClr val="accent6">
                  <a:lumMod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BF15-4740-BA4F-238C028355EA}"/>
              </c:ext>
            </c:extLst>
          </c:dPt>
          <c:dPt>
            <c:idx val="3"/>
            <c:bubble3D val="0"/>
            <c:spPr>
              <a:solidFill>
                <a:srgbClr val="00B05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BF15-4740-BA4F-238C028355EA}"/>
              </c:ext>
            </c:extLst>
          </c:dPt>
          <c:dPt>
            <c:idx val="4"/>
            <c:bubble3D val="0"/>
            <c:spPr>
              <a:solidFill>
                <a:schemeClr val="bg2">
                  <a:lumMod val="60000"/>
                  <a:lumOff val="4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BF15-4740-BA4F-238C028355EA}"/>
              </c:ext>
            </c:extLst>
          </c:dPt>
          <c:dLbls>
            <c:dLbl>
              <c:idx val="1"/>
              <c:layout>
                <c:manualLayout>
                  <c:x val="-0.1883503785627707"/>
                  <c:y val="0.15344056480689228"/>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2688520522153127"/>
                      <c:h val="0.1634981463375651"/>
                    </c:manualLayout>
                  </c15:layout>
                </c:ext>
                <c:ext xmlns:c16="http://schemas.microsoft.com/office/drawing/2014/chart" uri="{C3380CC4-5D6E-409C-BE32-E72D297353CC}">
                  <c16:uniqueId val="{00000003-BF15-4740-BA4F-238C028355EA}"/>
                </c:ext>
              </c:extLst>
            </c:dLbl>
            <c:dLbl>
              <c:idx val="2"/>
              <c:layout>
                <c:manualLayout>
                  <c:x val="-0.22334328635563125"/>
                  <c:y val="-0.14624644027328351"/>
                </c:manualLayout>
              </c:layout>
              <c:spPr>
                <a:noFill/>
                <a:ln>
                  <a:noFill/>
                </a:ln>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7240740740740743"/>
                      <c:h val="6.7192565486934974E-2"/>
                    </c:manualLayout>
                  </c15:layout>
                </c:ext>
                <c:ext xmlns:c16="http://schemas.microsoft.com/office/drawing/2014/chart" uri="{C3380CC4-5D6E-409C-BE32-E72D297353CC}">
                  <c16:uniqueId val="{00000005-BF15-4740-BA4F-238C028355EA}"/>
                </c:ext>
              </c:extLst>
            </c:dLbl>
            <c:dLbl>
              <c:idx val="3"/>
              <c:layout>
                <c:manualLayout>
                  <c:x val="0.19860074463649946"/>
                  <c:y val="-7.5929594565376193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F15-4740-BA4F-238C028355EA}"/>
                </c:ext>
              </c:extLst>
            </c:dLbl>
            <c:dLbl>
              <c:idx val="4"/>
              <c:layout>
                <c:manualLayout>
                  <c:x val="0.17075524916845305"/>
                  <c:y val="0.12293554330531137"/>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F15-4740-BA4F-238C028355E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Sheet1!$A$23:$A$27</c:f>
              <c:strCache>
                <c:ptCount val="5"/>
                <c:pt idx="0">
                  <c:v>Focus</c:v>
                </c:pt>
                <c:pt idx="1">
                  <c:v>Recreation</c:v>
                </c:pt>
                <c:pt idx="2">
                  <c:v>Access</c:v>
                </c:pt>
                <c:pt idx="3">
                  <c:v>Frequency of contact</c:v>
                </c:pt>
                <c:pt idx="4">
                  <c:v>Incentive</c:v>
                </c:pt>
              </c:strCache>
            </c:strRef>
          </c:cat>
          <c:val>
            <c:numRef>
              <c:f>Sheet1!$B$23:$B$27</c:f>
              <c:numCache>
                <c:formatCode>General</c:formatCode>
                <c:ptCount val="5"/>
                <c:pt idx="0">
                  <c:v>5.1964600000000001</c:v>
                </c:pt>
                <c:pt idx="1">
                  <c:v>14.97331</c:v>
                </c:pt>
                <c:pt idx="2">
                  <c:v>41.498179999999998</c:v>
                </c:pt>
                <c:pt idx="3">
                  <c:v>14.30796</c:v>
                </c:pt>
                <c:pt idx="4">
                  <c:v>24.024080000000001</c:v>
                </c:pt>
              </c:numCache>
            </c:numRef>
          </c:val>
          <c:extLst>
            <c:ext xmlns:c16="http://schemas.microsoft.com/office/drawing/2014/chart" uri="{C3380CC4-5D6E-409C-BE32-E72D297353CC}">
              <c16:uniqueId val="{0000000A-BF15-4740-BA4F-238C028355EA}"/>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2"/>
            <a:ext cx="3037840" cy="466434"/>
          </a:xfrm>
          <a:prstGeom prst="rect">
            <a:avLst/>
          </a:prstGeom>
        </p:spPr>
        <p:txBody>
          <a:bodyPr vert="horz" lIns="93177" tIns="46589" rIns="93177" bIns="46589" rtlCol="0"/>
          <a:lstStyle>
            <a:lvl1pPr algn="r">
              <a:defRPr sz="1200"/>
            </a:lvl1pPr>
          </a:lstStyle>
          <a:p>
            <a:fld id="{2EEF7BB9-5BA9-46B9-A2A7-E599908DF74E}" type="datetimeFigureOut">
              <a:rPr lang="en-US" smtClean="0"/>
              <a:t>2/2/2023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9"/>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F82084A-29FB-4083-A5AA-D6C3371FE229}" type="slidenum">
              <a:rPr lang="en-US" smtClean="0"/>
              <a:t>‹#›</a:t>
            </a:fld>
            <a:endParaRPr lang="en-US"/>
          </a:p>
        </p:txBody>
      </p:sp>
    </p:spTree>
    <p:extLst>
      <p:ext uri="{BB962C8B-B14F-4D97-AF65-F5344CB8AC3E}">
        <p14:creationId xmlns:p14="http://schemas.microsoft.com/office/powerpoint/2010/main" val="152873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here to talk about an evaluation of Ohio’s Cooperative Hunting, Trapping, and Fishing program which connects sportsmen and women with landowners who are willing to grant access on their private lands.</a:t>
            </a:r>
          </a:p>
          <a:p>
            <a:r>
              <a:rPr lang="en-US" sz="1200" kern="1200" dirty="0">
                <a:solidFill>
                  <a:schemeClr val="tx1"/>
                </a:solidFill>
                <a:effectLst/>
                <a:latin typeface="+mn-lt"/>
                <a:ea typeface="+mn-ea"/>
                <a:cs typeface="+mn-cs"/>
              </a:rPr>
              <a:t>-This research was conducted by the Ohio State University</a:t>
            </a:r>
          </a:p>
          <a:p>
            <a:r>
              <a:rPr lang="en-US" sz="1200" kern="1200" dirty="0">
                <a:solidFill>
                  <a:schemeClr val="tx1"/>
                </a:solidFill>
                <a:effectLst/>
                <a:latin typeface="+mn-lt"/>
                <a:ea typeface="+mn-ea"/>
                <a:cs typeface="+mn-cs"/>
              </a:rPr>
              <a:t>-I am Melissa Stanger and I would also like to acknowledge Jeremy </a:t>
            </a:r>
            <a:r>
              <a:rPr lang="en-US" sz="1200" kern="1200" dirty="0" err="1">
                <a:solidFill>
                  <a:schemeClr val="tx1"/>
                </a:solidFill>
                <a:effectLst/>
                <a:latin typeface="+mn-lt"/>
                <a:ea typeface="+mn-ea"/>
                <a:cs typeface="+mn-cs"/>
              </a:rPr>
              <a:t>Bruskotter</a:t>
            </a:r>
            <a:r>
              <a:rPr lang="en-US" sz="1200" kern="1200" dirty="0">
                <a:solidFill>
                  <a:schemeClr val="tx1"/>
                </a:solidFill>
                <a:effectLst/>
                <a:latin typeface="+mn-lt"/>
                <a:ea typeface="+mn-ea"/>
                <a:cs typeface="+mn-cs"/>
              </a:rPr>
              <a:t>, Gabe </a:t>
            </a:r>
            <a:r>
              <a:rPr lang="en-US" sz="1200" kern="1200" dirty="0" err="1">
                <a:solidFill>
                  <a:schemeClr val="tx1"/>
                </a:solidFill>
                <a:effectLst/>
                <a:latin typeface="+mn-lt"/>
                <a:ea typeface="+mn-ea"/>
                <a:cs typeface="+mn-cs"/>
              </a:rPr>
              <a:t>Karns</a:t>
            </a:r>
            <a:r>
              <a:rPr lang="en-US" sz="1200" kern="1200" dirty="0">
                <a:solidFill>
                  <a:schemeClr val="tx1"/>
                </a:solidFill>
                <a:effectLst/>
                <a:latin typeface="+mn-lt"/>
                <a:ea typeface="+mn-ea"/>
                <a:cs typeface="+mn-cs"/>
              </a:rPr>
              <a:t>, Kristina Slagle, and Alia </a:t>
            </a:r>
            <a:r>
              <a:rPr lang="en-US" sz="1200" kern="1200" dirty="0" err="1">
                <a:solidFill>
                  <a:schemeClr val="tx1"/>
                </a:solidFill>
                <a:effectLst/>
                <a:latin typeface="+mn-lt"/>
                <a:ea typeface="+mn-ea"/>
                <a:cs typeface="+mn-cs"/>
              </a:rPr>
              <a:t>Dietsch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a:t>
            </a:fld>
            <a:endParaRPr lang="en-US"/>
          </a:p>
        </p:txBody>
      </p:sp>
    </p:spTree>
    <p:extLst>
      <p:ext uri="{BB962C8B-B14F-4D97-AF65-F5344CB8AC3E}">
        <p14:creationId xmlns:p14="http://schemas.microsoft.com/office/powerpoint/2010/main" val="2206266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from the survey of CHP landowners demonstrate that landowners were more willing to give access to friends and family than people with whom they had no acquaintance. </a:t>
            </a:r>
          </a:p>
          <a:p>
            <a:r>
              <a:rPr lang="en-US" sz="1200" kern="1200" dirty="0">
                <a:solidFill>
                  <a:schemeClr val="tx1"/>
                </a:solidFill>
                <a:effectLst/>
                <a:latin typeface="+mn-lt"/>
                <a:ea typeface="+mn-ea"/>
                <a:cs typeface="+mn-cs"/>
              </a:rPr>
              <a:t>-We can see that landowners acted upon these preferences in the hunter survey, where we found that two thirds of the hunters who hunted CHP property knew the landowner before participating in the CHP. </a:t>
            </a:r>
          </a:p>
          <a:p>
            <a:r>
              <a:rPr lang="en-US" sz="1200" kern="1200" dirty="0">
                <a:solidFill>
                  <a:schemeClr val="tx1"/>
                </a:solidFill>
                <a:effectLst/>
                <a:latin typeface="+mn-lt"/>
                <a:ea typeface="+mn-ea"/>
                <a:cs typeface="+mn-cs"/>
              </a:rPr>
              <a:t>-These findings suggest that some landowners are using the program in an unintended way by taking the benefits of the program, but still only granting access to those they know.</a:t>
            </a:r>
          </a:p>
          <a:p>
            <a:r>
              <a:rPr lang="en-US" sz="1200" kern="1200" dirty="0">
                <a:solidFill>
                  <a:schemeClr val="tx1"/>
                </a:solidFill>
                <a:effectLst/>
                <a:latin typeface="+mn-lt"/>
                <a:ea typeface="+mn-ea"/>
                <a:cs typeface="+mn-cs"/>
              </a:rPr>
              <a:t>-Plans for the future program may require that landowners grant access to at least one hunter per year that they did not know previously. If this is the case, then a system will be in place to hold landowners accountable for this.</a:t>
            </a:r>
          </a:p>
        </p:txBody>
      </p:sp>
      <p:sp>
        <p:nvSpPr>
          <p:cNvPr id="4" name="Slide Number Placeholder 3"/>
          <p:cNvSpPr>
            <a:spLocks noGrp="1"/>
          </p:cNvSpPr>
          <p:nvPr>
            <p:ph type="sldNum" sz="quarter" idx="5"/>
          </p:nvPr>
        </p:nvSpPr>
        <p:spPr/>
        <p:txBody>
          <a:bodyPr/>
          <a:lstStyle/>
          <a:p>
            <a:fld id="{5F82084A-29FB-4083-A5AA-D6C3371FE229}" type="slidenum">
              <a:rPr lang="en-US" smtClean="0"/>
              <a:t>10</a:t>
            </a:fld>
            <a:endParaRPr lang="en-US"/>
          </a:p>
        </p:txBody>
      </p:sp>
    </p:spTree>
    <p:extLst>
      <p:ext uri="{BB962C8B-B14F-4D97-AF65-F5344CB8AC3E}">
        <p14:creationId xmlns:p14="http://schemas.microsoft.com/office/powerpoint/2010/main" val="162707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-Respect for and Trust in the management agency plays a role in the participant’s usage of the program because participants are less likely to follow the rules of the program when they lack respect for and trust in the management agency that established the program. </a:t>
            </a:r>
          </a:p>
          <a:p>
            <a:r>
              <a:rPr lang="en-US" sz="1200" kern="1200" dirty="0">
                <a:solidFill>
                  <a:schemeClr val="tx1"/>
                </a:solidFill>
                <a:effectLst/>
                <a:latin typeface="+mn-lt"/>
                <a:ea typeface="+mn-ea"/>
                <a:cs typeface="+mn-cs"/>
              </a:rPr>
              <a:t>-For example, hunters could abuse the access they are privileged with by littering on the property. Likewise, landowners could use the program in an unintended way by only giving access to those they know as we mentioned before.</a:t>
            </a:r>
          </a:p>
          <a:p>
            <a:r>
              <a:rPr lang="en-US" sz="1200" kern="1200" dirty="0">
                <a:solidFill>
                  <a:schemeClr val="tx1"/>
                </a:solidFill>
                <a:effectLst/>
                <a:latin typeface="+mn-lt"/>
                <a:ea typeface="+mn-ea"/>
                <a:cs typeface="+mn-cs"/>
              </a:rPr>
              <a:t>-There were no questions in our survey to directly measure this, however some comments in the survey led me to believe that there are some misunderstandings in the fundamentals of the program. </a:t>
            </a:r>
          </a:p>
          <a:p>
            <a:r>
              <a:rPr lang="en-US" sz="1200" kern="1200" dirty="0">
                <a:solidFill>
                  <a:schemeClr val="tx1"/>
                </a:solidFill>
                <a:effectLst/>
                <a:latin typeface="+mn-lt"/>
                <a:ea typeface="+mn-ea"/>
                <a:cs typeface="+mn-cs"/>
              </a:rPr>
              <a:t>-One example is hunters that left comments saying the landowner never called them. However, it was the hunter that was supposed to call the landowner.</a:t>
            </a:r>
          </a:p>
          <a:p>
            <a:r>
              <a:rPr lang="en-US" sz="1200" kern="1200" dirty="0">
                <a:solidFill>
                  <a:schemeClr val="tx1"/>
                </a:solidFill>
                <a:effectLst/>
                <a:latin typeface="+mn-lt"/>
                <a:ea typeface="+mn-ea"/>
                <a:cs typeface="+mn-cs"/>
              </a:rPr>
              <a:t>-Having an easy-to-access, online explanation of the program and how it works could help with misunderstandings.</a:t>
            </a: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11</a:t>
            </a:fld>
            <a:endParaRPr lang="en-US"/>
          </a:p>
        </p:txBody>
      </p:sp>
    </p:spTree>
    <p:extLst>
      <p:ext uri="{BB962C8B-B14F-4D97-AF65-F5344CB8AC3E}">
        <p14:creationId xmlns:p14="http://schemas.microsoft.com/office/powerpoint/2010/main" val="61490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Our CHP landowner survey did not measure participant satisfaction, but our hunter survey did, and our findings were intriguing.</a:t>
            </a:r>
          </a:p>
          <a:p>
            <a:r>
              <a:rPr lang="en-US" sz="1200" kern="1200" dirty="0">
                <a:solidFill>
                  <a:schemeClr val="tx1"/>
                </a:solidFill>
                <a:effectLst/>
                <a:latin typeface="+mn-lt"/>
                <a:ea typeface="+mn-ea"/>
                <a:cs typeface="+mn-cs"/>
              </a:rPr>
              <a:t>-In these graphs, deer hunt satisfaction for various aspects of the deer hunt was deer hunters on CHP land (in Figure 1A on the right), and deer hunters on public land (In Figure 1B). </a:t>
            </a:r>
          </a:p>
          <a:p>
            <a:r>
              <a:rPr lang="en-US" sz="1200" kern="1200" dirty="0">
                <a:solidFill>
                  <a:schemeClr val="tx1"/>
                </a:solidFill>
                <a:effectLst/>
                <a:latin typeface="+mn-lt"/>
                <a:ea typeface="+mn-ea"/>
                <a:cs typeface="+mn-cs"/>
              </a:rPr>
              <a:t>-The percentage of hunters that were dissatisfied or somewhat dissatisfied is shown in </a:t>
            </a:r>
            <a:r>
              <a:rPr lang="en-US" sz="1200" u="sng" kern="1200" dirty="0">
                <a:solidFill>
                  <a:schemeClr val="tx1"/>
                </a:solidFill>
                <a:effectLst/>
                <a:latin typeface="+mn-lt"/>
                <a:ea typeface="+mn-ea"/>
                <a:cs typeface="+mn-cs"/>
              </a:rPr>
              <a:t>red </a:t>
            </a:r>
            <a:r>
              <a:rPr lang="en-US" sz="1200" kern="1200" dirty="0">
                <a:solidFill>
                  <a:schemeClr val="tx1"/>
                </a:solidFill>
                <a:effectLst/>
                <a:latin typeface="+mn-lt"/>
                <a:ea typeface="+mn-ea"/>
                <a:cs typeface="+mn-cs"/>
              </a:rPr>
              <a:t>and the percentage of hunters that were satisfied or somewhat satisfied is shown in </a:t>
            </a:r>
            <a:r>
              <a:rPr lang="en-US" sz="1200" u="sng" kern="1200" dirty="0">
                <a:solidFill>
                  <a:schemeClr val="tx1"/>
                </a:solidFill>
                <a:effectLst/>
                <a:latin typeface="+mn-lt"/>
                <a:ea typeface="+mn-ea"/>
                <a:cs typeface="+mn-cs"/>
              </a:rPr>
              <a:t>white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-Measures of satisfaction or dissatisfaction include: </a:t>
            </a:r>
          </a:p>
          <a:p>
            <a:pPr lvl="0"/>
            <a:r>
              <a:rPr lang="en-US" sz="1200" kern="1200" dirty="0">
                <a:solidFill>
                  <a:schemeClr val="tx1"/>
                </a:solidFill>
                <a:effectLst/>
                <a:latin typeface="+mn-lt"/>
                <a:ea typeface="+mn-ea"/>
                <a:cs typeface="+mn-cs"/>
              </a:rPr>
              <a:t>number of deer on the land hunted most, </a:t>
            </a:r>
          </a:p>
          <a:p>
            <a:pPr lvl="0"/>
            <a:r>
              <a:rPr lang="en-US" sz="1200" kern="1200" dirty="0">
                <a:solidFill>
                  <a:schemeClr val="tx1"/>
                </a:solidFill>
                <a:effectLst/>
                <a:latin typeface="+mn-lt"/>
                <a:ea typeface="+mn-ea"/>
                <a:cs typeface="+mn-cs"/>
              </a:rPr>
              <a:t>number of antlered deer on the land hunted most, </a:t>
            </a:r>
          </a:p>
          <a:p>
            <a:pPr lvl="0"/>
            <a:r>
              <a:rPr lang="en-US" sz="1200" kern="1200" dirty="0">
                <a:solidFill>
                  <a:schemeClr val="tx1"/>
                </a:solidFill>
                <a:effectLst/>
                <a:latin typeface="+mn-lt"/>
                <a:ea typeface="+mn-ea"/>
                <a:cs typeface="+mn-cs"/>
              </a:rPr>
              <a:t>number of deer harvested, </a:t>
            </a:r>
          </a:p>
          <a:p>
            <a:pPr lvl="0"/>
            <a:r>
              <a:rPr lang="en-US" sz="1200" kern="1200" dirty="0">
                <a:solidFill>
                  <a:schemeClr val="tx1"/>
                </a:solidFill>
                <a:effectLst/>
                <a:latin typeface="+mn-lt"/>
                <a:ea typeface="+mn-ea"/>
                <a:cs typeface="+mn-cs"/>
              </a:rPr>
              <a:t>hunting pressure, </a:t>
            </a:r>
          </a:p>
          <a:p>
            <a:pPr lvl="0"/>
            <a:r>
              <a:rPr lang="en-US" sz="1200" kern="1200" dirty="0">
                <a:solidFill>
                  <a:schemeClr val="tx1"/>
                </a:solidFill>
                <a:effectLst/>
                <a:latin typeface="+mn-lt"/>
                <a:ea typeface="+mn-ea"/>
                <a:cs typeface="+mn-cs"/>
              </a:rPr>
              <a:t>management of Ohio’s deer herd, </a:t>
            </a:r>
          </a:p>
          <a:p>
            <a:pPr lvl="0"/>
            <a:r>
              <a:rPr lang="en-US" sz="1200" kern="1200" dirty="0">
                <a:solidFill>
                  <a:schemeClr val="tx1"/>
                </a:solidFill>
                <a:effectLst/>
                <a:latin typeface="+mn-lt"/>
                <a:ea typeface="+mn-ea"/>
                <a:cs typeface="+mn-cs"/>
              </a:rPr>
              <a:t>and overall hunting experience.</a:t>
            </a:r>
          </a:p>
          <a:p>
            <a:r>
              <a:rPr lang="en-US" sz="1200" kern="1200" dirty="0">
                <a:solidFill>
                  <a:schemeClr val="tx1"/>
                </a:solidFill>
                <a:effectLst/>
                <a:latin typeface="+mn-lt"/>
                <a:ea typeface="+mn-ea"/>
                <a:cs typeface="+mn-cs"/>
              </a:rPr>
              <a:t>- From a glance at the lack of white and abundance of red in figure 1B, you can see the most dissatisfaction lies with the deer hunting experience on public land. </a:t>
            </a:r>
          </a:p>
          <a:p>
            <a:r>
              <a:rPr lang="en-US" sz="1200" kern="1200" dirty="0">
                <a:solidFill>
                  <a:schemeClr val="tx1"/>
                </a:solidFill>
                <a:effectLst/>
                <a:latin typeface="+mn-lt"/>
                <a:ea typeface="+mn-ea"/>
                <a:cs typeface="+mn-cs"/>
              </a:rPr>
              <a:t>- In Figure 1A, Hunters appear to be satisfied, which is an important metric related to half of the hunter-landowner relationship, and likely indicates further demand for such lands to be enrolled exist.  </a:t>
            </a: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12</a:t>
            </a:fld>
            <a:endParaRPr lang="en-US"/>
          </a:p>
        </p:txBody>
      </p:sp>
    </p:spTree>
    <p:extLst>
      <p:ext uri="{BB962C8B-B14F-4D97-AF65-F5344CB8AC3E}">
        <p14:creationId xmlns:p14="http://schemas.microsoft.com/office/powerpoint/2010/main" val="1294121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discrete choice experiment was used in the landowner surveys to determine preferences for an ideal program. </a:t>
            </a:r>
          </a:p>
          <a:p>
            <a:r>
              <a:rPr lang="en-US" sz="1200" kern="1200" dirty="0">
                <a:solidFill>
                  <a:schemeClr val="tx1"/>
                </a:solidFill>
                <a:effectLst/>
                <a:latin typeface="+mn-lt"/>
                <a:ea typeface="+mn-ea"/>
                <a:cs typeface="+mn-cs"/>
              </a:rPr>
              <a:t>-Choice experiments included 8 hypothetical scenarios, in which respondents decided between 2 possible programs or a “neither choice option”. Each scenario varied on a set number of factors including </a:t>
            </a:r>
          </a:p>
          <a:p>
            <a:pPr lvl="0"/>
            <a:r>
              <a:rPr lang="en-US" sz="1200" kern="1200" dirty="0">
                <a:solidFill>
                  <a:schemeClr val="tx1"/>
                </a:solidFill>
                <a:effectLst/>
                <a:latin typeface="+mn-lt"/>
                <a:ea typeface="+mn-ea"/>
                <a:cs typeface="+mn-cs"/>
              </a:rPr>
              <a:t>focus of the program </a:t>
            </a:r>
          </a:p>
          <a:p>
            <a:pPr lvl="0"/>
            <a:r>
              <a:rPr lang="en-US" sz="1200" kern="1200" dirty="0">
                <a:solidFill>
                  <a:schemeClr val="tx1"/>
                </a:solidFill>
                <a:effectLst/>
                <a:latin typeface="+mn-lt"/>
                <a:ea typeface="+mn-ea"/>
                <a:cs typeface="+mn-cs"/>
              </a:rPr>
              <a:t>Recreation requirement </a:t>
            </a:r>
          </a:p>
          <a:p>
            <a:pPr lvl="0"/>
            <a:r>
              <a:rPr lang="en-US" sz="1200" kern="1200" dirty="0">
                <a:solidFill>
                  <a:schemeClr val="tx1"/>
                </a:solidFill>
                <a:effectLst/>
                <a:latin typeface="+mn-lt"/>
                <a:ea typeface="+mn-ea"/>
                <a:cs typeface="+mn-cs"/>
              </a:rPr>
              <a:t>frequency of contact</a:t>
            </a:r>
          </a:p>
          <a:p>
            <a:pPr lvl="0"/>
            <a:r>
              <a:rPr lang="en-US" sz="1200" kern="1200" dirty="0">
                <a:solidFill>
                  <a:schemeClr val="tx1"/>
                </a:solidFill>
                <a:effectLst/>
                <a:latin typeface="+mn-lt"/>
                <a:ea typeface="+mn-ea"/>
                <a:cs typeface="+mn-cs"/>
              </a:rPr>
              <a:t>control over access </a:t>
            </a:r>
          </a:p>
          <a:p>
            <a:pPr lvl="0"/>
            <a:r>
              <a:rPr lang="en-US" sz="1200" kern="1200" dirty="0">
                <a:solidFill>
                  <a:schemeClr val="tx1"/>
                </a:solidFill>
                <a:effectLst/>
                <a:latin typeface="+mn-lt"/>
                <a:ea typeface="+mn-ea"/>
                <a:cs typeface="+mn-cs"/>
              </a:rPr>
              <a:t>and incentives offered. </a:t>
            </a:r>
          </a:p>
          <a:p>
            <a:r>
              <a:rPr lang="en-US" sz="1200" kern="1200" dirty="0">
                <a:solidFill>
                  <a:schemeClr val="tx1"/>
                </a:solidFill>
                <a:effectLst/>
                <a:latin typeface="+mn-lt"/>
                <a:ea typeface="+mn-ea"/>
                <a:cs typeface="+mn-cs"/>
              </a:rPr>
              <a:t>-Each factor has several different levels of statements with a different combination of statements in each program scenario.</a:t>
            </a:r>
          </a:p>
          <a:p>
            <a:r>
              <a:rPr lang="en-US" sz="1200" kern="1200" dirty="0">
                <a:solidFill>
                  <a:schemeClr val="tx1"/>
                </a:solidFill>
                <a:effectLst/>
                <a:latin typeface="+mn-lt"/>
                <a:ea typeface="+mn-ea"/>
                <a:cs typeface="+mn-cs"/>
              </a:rPr>
              <a:t>-Individuals are assumed to choose the scenario that maximizes their satisfaction (Louviere et al. 2008).</a:t>
            </a:r>
          </a:p>
          <a:p>
            <a:pPr lvl="1"/>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13</a:t>
            </a:fld>
            <a:endParaRPr lang="en-US"/>
          </a:p>
        </p:txBody>
      </p:sp>
    </p:spTree>
    <p:extLst>
      <p:ext uri="{BB962C8B-B14F-4D97-AF65-F5344CB8AC3E}">
        <p14:creationId xmlns:p14="http://schemas.microsoft.com/office/powerpoint/2010/main" val="423006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found that regarding incentives, landowners preferred signage with the agency logo and permission slips over direct payments, such as $2-5 per acre</a:t>
            </a:r>
          </a:p>
          <a:p>
            <a:r>
              <a:rPr lang="en-US" sz="1200" kern="1200" dirty="0">
                <a:solidFill>
                  <a:schemeClr val="tx1"/>
                </a:solidFill>
                <a:effectLst/>
                <a:latin typeface="+mn-lt"/>
                <a:ea typeface="+mn-ea"/>
                <a:cs typeface="+mn-cs"/>
              </a:rPr>
              <a:t>-Also, CHP landowners want to personally make the decisions over who gets access as opposed to letting Ohio Division of Wildlife handle decisions and inquires about access to the land, using the landowners pre-specified criteria.</a:t>
            </a:r>
          </a:p>
          <a:p>
            <a:r>
              <a:rPr lang="en-US" sz="1200" kern="1200" dirty="0">
                <a:solidFill>
                  <a:schemeClr val="tx1"/>
                </a:solidFill>
                <a:effectLst/>
                <a:latin typeface="+mn-lt"/>
                <a:ea typeface="+mn-ea"/>
                <a:cs typeface="+mn-cs"/>
              </a:rPr>
              <a:t>- Lastly, landowners want to have law enforcement around more frequently. This is likely because most of the CHP landowners are old and likewise have trouble protecting all their land from trespassers, so the idea of wildlife officers coming to check on their land means a lot to them.</a:t>
            </a:r>
          </a:p>
          <a:p>
            <a:pPr lvl="1"/>
            <a:endParaRPr lang="en-US" dirty="0"/>
          </a:p>
          <a:p>
            <a:pPr lvl="1"/>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14</a:t>
            </a:fld>
            <a:endParaRPr lang="en-US"/>
          </a:p>
        </p:txBody>
      </p:sp>
    </p:spTree>
    <p:extLst>
      <p:ext uri="{BB962C8B-B14F-4D97-AF65-F5344CB8AC3E}">
        <p14:creationId xmlns:p14="http://schemas.microsoft.com/office/powerpoint/2010/main" val="74678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chart showing how important each factor of the program was to CHP landowners in the discrete choice section of the survey. </a:t>
            </a:r>
          </a:p>
          <a:p>
            <a:r>
              <a:rPr lang="en-US" sz="1200" kern="1200" dirty="0">
                <a:solidFill>
                  <a:schemeClr val="tx1"/>
                </a:solidFill>
                <a:effectLst/>
                <a:latin typeface="+mn-lt"/>
                <a:ea typeface="+mn-ea"/>
                <a:cs typeface="+mn-cs"/>
              </a:rPr>
              <a:t>-The factors with the biggest portion of the chart are the factors that were most often the deciding issue for landowners in which program to choose. </a:t>
            </a:r>
          </a:p>
          <a:p>
            <a:r>
              <a:rPr lang="en-US" sz="1200" kern="1200" dirty="0">
                <a:solidFill>
                  <a:schemeClr val="tx1"/>
                </a:solidFill>
                <a:effectLst/>
                <a:latin typeface="+mn-lt"/>
                <a:ea typeface="+mn-ea"/>
                <a:cs typeface="+mn-cs"/>
              </a:rPr>
              <a:t>-Control over access was the biggest contributing factor when choosing a program. Ohio landowners care about maintaining complete control over access to their lands.</a:t>
            </a:r>
          </a:p>
          <a:p>
            <a:r>
              <a:rPr lang="en-US" sz="1200" kern="1200" dirty="0">
                <a:solidFill>
                  <a:schemeClr val="tx1"/>
                </a:solidFill>
                <a:effectLst/>
                <a:latin typeface="+mn-lt"/>
                <a:ea typeface="+mn-ea"/>
                <a:cs typeface="+mn-cs"/>
              </a:rPr>
              <a:t>- Second in relative importance was incentives which is surprising because it was rather important to landowners to not get small money incentives of $2 per acre. </a:t>
            </a:r>
          </a:p>
          <a:p>
            <a:r>
              <a:rPr lang="en-US" sz="1200" kern="1200" dirty="0">
                <a:solidFill>
                  <a:schemeClr val="tx1"/>
                </a:solidFill>
                <a:effectLst/>
                <a:latin typeface="+mn-lt"/>
                <a:ea typeface="+mn-ea"/>
                <a:cs typeface="+mn-cs"/>
              </a:rPr>
              <a:t>-The reason we think landowners instead care more about signage is that signs have a state government logo on them, giving the impression to potential trespassers that this land is watched by the government.</a:t>
            </a:r>
          </a:p>
          <a:p>
            <a:r>
              <a:rPr lang="en-US" sz="1200" kern="1200" dirty="0">
                <a:solidFill>
                  <a:schemeClr val="tx1"/>
                </a:solidFill>
                <a:effectLst/>
                <a:latin typeface="+mn-lt"/>
                <a:ea typeface="+mn-ea"/>
                <a:cs typeface="+mn-cs"/>
              </a:rPr>
              <a:t>-Lastly, the focus of the program, whether the purpose of the program was for hunting only or for general wildlife recreational activity, mattered relatively little to the landowners.</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15</a:t>
            </a:fld>
            <a:endParaRPr lang="en-US"/>
          </a:p>
        </p:txBody>
      </p:sp>
    </p:spTree>
    <p:extLst>
      <p:ext uri="{BB962C8B-B14F-4D97-AF65-F5344CB8AC3E}">
        <p14:creationId xmlns:p14="http://schemas.microsoft.com/office/powerpoint/2010/main" val="159429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We ran 2 surveys in 2019 that gathered the opinions of Ohio landowners owning lands that Ohio Division of Wildlife are most interested in recruiting into the program.</a:t>
            </a:r>
          </a:p>
          <a:p>
            <a:r>
              <a:rPr lang="en-US" sz="1200" kern="1200" dirty="0">
                <a:solidFill>
                  <a:schemeClr val="tx1"/>
                </a:solidFill>
                <a:effectLst/>
                <a:latin typeface="+mn-lt"/>
                <a:ea typeface="+mn-ea"/>
                <a:cs typeface="+mn-cs"/>
              </a:rPr>
              <a:t>- In these surveys we focused on counties that have land in the Scioto River Watershed because of the limited hunting lands in this area in proportion to hunters. On the right, in the map of Ohio, you can see the Scioto River Watershed in blue, and the black boundaries are counties. </a:t>
            </a:r>
          </a:p>
          <a:p>
            <a:r>
              <a:rPr lang="en-US" sz="1200" kern="1200" dirty="0">
                <a:solidFill>
                  <a:schemeClr val="tx1"/>
                </a:solidFill>
                <a:effectLst/>
                <a:latin typeface="+mn-lt"/>
                <a:ea typeface="+mn-ea"/>
                <a:cs typeface="+mn-cs"/>
              </a:rPr>
              <a:t>- The first survey in 2019 surveyed 1,512 private landowners in or near the Scioto River Watershed. </a:t>
            </a:r>
          </a:p>
          <a:p>
            <a:r>
              <a:rPr lang="en-US" sz="1200" kern="1200" dirty="0">
                <a:solidFill>
                  <a:schemeClr val="tx1"/>
                </a:solidFill>
                <a:effectLst/>
                <a:latin typeface="+mn-lt"/>
                <a:ea typeface="+mn-ea"/>
                <a:cs typeface="+mn-cs"/>
              </a:rPr>
              <a:t>- The second survey in 2019 surveyed 298 landowners in The Scioto River Watershed that were also enrolled in the federal Conservation Reserve Enhancement Program.</a:t>
            </a:r>
          </a:p>
          <a:p>
            <a:r>
              <a:rPr lang="en-US" sz="1200" kern="1200" dirty="0">
                <a:solidFill>
                  <a:schemeClr val="tx1"/>
                </a:solidFill>
                <a:effectLst/>
                <a:latin typeface="+mn-lt"/>
                <a:ea typeface="+mn-ea"/>
                <a:cs typeface="+mn-cs"/>
              </a:rPr>
              <a:t>- We finished collecting completed surveys in January and are currently working on the analysis of these surveys.</a:t>
            </a:r>
          </a:p>
          <a:p>
            <a:pPr defTabSz="931774">
              <a:defRPr/>
            </a:pPr>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16</a:t>
            </a:fld>
            <a:endParaRPr lang="en-US"/>
          </a:p>
        </p:txBody>
      </p:sp>
    </p:spTree>
    <p:extLst>
      <p:ext uri="{BB962C8B-B14F-4D97-AF65-F5344CB8AC3E}">
        <p14:creationId xmlns:p14="http://schemas.microsoft.com/office/powerpoint/2010/main" val="997252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the Cooperative, Hunting, Trapping, and Fishing Program intends to provide a private land hunting experience to all Ohio hunters. Although, results of the 2018 surveys suggest that not all private landowners are reaching new hunters. They are however, providing important opportunities to hunters for which relationships are established, and doing a good job of meeting the interests of some deer hunters, as evidenced by their high satisfaction levels regarding deer hunts on CHP lands compared to public lands.</a:t>
            </a:r>
          </a:p>
          <a:p>
            <a:r>
              <a:rPr lang="en-US" sz="1200" kern="1200" dirty="0">
                <a:solidFill>
                  <a:schemeClr val="tx1"/>
                </a:solidFill>
                <a:effectLst/>
                <a:latin typeface="+mn-lt"/>
                <a:ea typeface="+mn-ea"/>
                <a:cs typeface="+mn-cs"/>
              </a:rPr>
              <a:t>-Mapping out the physical and social factors of a program, such as the CHP, can help identify the strengths and weaknesses of the program which is what ultimately contributes to the program’s success.</a:t>
            </a:r>
          </a:p>
          <a:p>
            <a:r>
              <a:rPr lang="en-US" sz="1200" kern="1200" dirty="0">
                <a:solidFill>
                  <a:schemeClr val="tx1"/>
                </a:solidFill>
                <a:effectLst/>
                <a:latin typeface="+mn-lt"/>
                <a:ea typeface="+mn-ea"/>
                <a:cs typeface="+mn-cs"/>
              </a:rPr>
              <a:t>-These results, combined with additional analyses we are conducting, will help to assess the need for further redesign of the program connecting landowners and hunters.</a:t>
            </a: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17</a:t>
            </a:fld>
            <a:endParaRPr lang="en-US"/>
          </a:p>
        </p:txBody>
      </p:sp>
    </p:spTree>
    <p:extLst>
      <p:ext uri="{BB962C8B-B14F-4D97-AF65-F5344CB8AC3E}">
        <p14:creationId xmlns:p14="http://schemas.microsoft.com/office/powerpoint/2010/main" val="1085218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2084A-29FB-4083-A5AA-D6C3371FE229}" type="slidenum">
              <a:rPr lang="en-US" smtClean="0"/>
              <a:t>18</a:t>
            </a:fld>
            <a:endParaRPr lang="en-US"/>
          </a:p>
        </p:txBody>
      </p:sp>
    </p:spTree>
    <p:extLst>
      <p:ext uri="{BB962C8B-B14F-4D97-AF65-F5344CB8AC3E}">
        <p14:creationId xmlns:p14="http://schemas.microsoft.com/office/powerpoint/2010/main" val="412966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start by giving a brief background of wildlife conservation and hunting in the United States. As part of the North American Model of Wildlife Conservation, wildlife are considered a public trust, where the state government is the trustee and the public are the beneficiaries. </a:t>
            </a:r>
          </a:p>
          <a:p>
            <a:r>
              <a:rPr lang="en-US" sz="1200" kern="1200" dirty="0">
                <a:solidFill>
                  <a:schemeClr val="tx1"/>
                </a:solidFill>
                <a:effectLst/>
                <a:latin typeface="+mn-lt"/>
                <a:ea typeface="+mn-ea"/>
                <a:cs typeface="+mn-cs"/>
              </a:rPr>
              <a:t>-This means that each of the 50 state governments manage their own wildlife and hold authority in decision-making… but wildlife are also considered to be a public resource, meaning these state governments must manage with the public interest in mind.</a:t>
            </a:r>
          </a:p>
          <a:p>
            <a:r>
              <a:rPr lang="en-US" sz="1200" kern="1200" dirty="0">
                <a:solidFill>
                  <a:schemeClr val="tx1"/>
                </a:solidFill>
                <a:effectLst/>
                <a:latin typeface="+mn-lt"/>
                <a:ea typeface="+mn-ea"/>
                <a:cs typeface="+mn-cs"/>
              </a:rPr>
              <a:t>-Accessible hunting is central to the North American Model of Wildlife Conservation, and is used a management tool (for example, to reduce overabundant species such as deer). </a:t>
            </a:r>
          </a:p>
          <a:p>
            <a:r>
              <a:rPr lang="en-US" sz="1200" kern="1200" dirty="0">
                <a:solidFill>
                  <a:schemeClr val="tx1"/>
                </a:solidFill>
                <a:effectLst/>
                <a:latin typeface="+mn-lt"/>
                <a:ea typeface="+mn-ea"/>
                <a:cs typeface="+mn-cs"/>
              </a:rPr>
              <a:t>-State agencies also receive a large portion of their funding through the sale of hunting, fishing, and trapping licenses and permits.</a:t>
            </a:r>
          </a:p>
        </p:txBody>
      </p:sp>
      <p:sp>
        <p:nvSpPr>
          <p:cNvPr id="4" name="Slide Number Placeholder 3"/>
          <p:cNvSpPr>
            <a:spLocks noGrp="1"/>
          </p:cNvSpPr>
          <p:nvPr>
            <p:ph type="sldNum" sz="quarter" idx="5"/>
          </p:nvPr>
        </p:nvSpPr>
        <p:spPr/>
        <p:txBody>
          <a:bodyPr/>
          <a:lstStyle/>
          <a:p>
            <a:fld id="{5F82084A-29FB-4083-A5AA-D6C3371FE229}" type="slidenum">
              <a:rPr lang="en-US" smtClean="0"/>
              <a:t>2</a:t>
            </a:fld>
            <a:endParaRPr lang="en-US"/>
          </a:p>
        </p:txBody>
      </p:sp>
    </p:spTree>
    <p:extLst>
      <p:ext uri="{BB962C8B-B14F-4D97-AF65-F5344CB8AC3E}">
        <p14:creationId xmlns:p14="http://schemas.microsoft.com/office/powerpoint/2010/main" val="11928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quickly orient us all, here’s a map in the top-right corner depicting the United States with Ohio displayed in red. </a:t>
            </a:r>
          </a:p>
          <a:p>
            <a:r>
              <a:rPr lang="en-US" sz="1200" kern="1200" dirty="0">
                <a:solidFill>
                  <a:schemeClr val="tx1"/>
                </a:solidFill>
                <a:effectLst/>
                <a:latin typeface="+mn-lt"/>
                <a:ea typeface="+mn-ea"/>
                <a:cs typeface="+mn-cs"/>
              </a:rPr>
              <a:t>- In the image on the left, we see a larger version of Ohio. </a:t>
            </a:r>
          </a:p>
          <a:p>
            <a:r>
              <a:rPr lang="en-US" sz="1200" kern="1200" dirty="0">
                <a:solidFill>
                  <a:schemeClr val="tx1"/>
                </a:solidFill>
                <a:effectLst/>
                <a:latin typeface="+mn-lt"/>
                <a:ea typeface="+mn-ea"/>
                <a:cs typeface="+mn-cs"/>
              </a:rPr>
              <a:t>-Ohio has 5 major metropolitan areas. This map from 2010 census data, shows the population densities in Ohio. The darker the pigment, the greater the population density.</a:t>
            </a:r>
          </a:p>
          <a:p>
            <a:r>
              <a:rPr lang="en-US" sz="1200" kern="1200" dirty="0">
                <a:solidFill>
                  <a:schemeClr val="tx1"/>
                </a:solidFill>
                <a:effectLst/>
                <a:latin typeface="+mn-lt"/>
                <a:ea typeface="+mn-ea"/>
                <a:cs typeface="+mn-cs"/>
              </a:rPr>
              <a:t>-Many of these dark areas coincide with areas of Ohio that are far from huntable public land.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*SWITCH SLIDES*</a:t>
            </a:r>
          </a:p>
          <a:p>
            <a:r>
              <a:rPr lang="en-US" sz="1200" kern="1200" dirty="0">
                <a:solidFill>
                  <a:schemeClr val="tx1"/>
                </a:solidFill>
                <a:effectLst/>
                <a:latin typeface="+mn-lt"/>
                <a:ea typeface="+mn-ea"/>
                <a:cs typeface="+mn-cs"/>
              </a:rPr>
              <a:t>- Less than 3% of Ohio’s lands are publicly available to hunters, which can create issues of crowding, and crowding can be dangerous when hunting. </a:t>
            </a:r>
          </a:p>
          <a:p>
            <a:r>
              <a:rPr lang="en-US" sz="1200" kern="1200" dirty="0">
                <a:solidFill>
                  <a:schemeClr val="tx1"/>
                </a:solidFill>
                <a:effectLst/>
                <a:latin typeface="+mn-lt"/>
                <a:ea typeface="+mn-ea"/>
                <a:cs typeface="+mn-cs"/>
              </a:rPr>
              <a:t>-In this map of Ohio, the green represents publicly available huntable lands. The other colors represent the degree of driving time to reach these public lands. </a:t>
            </a:r>
          </a:p>
          <a:p>
            <a:r>
              <a:rPr lang="en-US" sz="1200" kern="1200" dirty="0">
                <a:solidFill>
                  <a:schemeClr val="tx1"/>
                </a:solidFill>
                <a:effectLst/>
                <a:latin typeface="+mn-lt"/>
                <a:ea typeface="+mn-ea"/>
                <a:cs typeface="+mn-cs"/>
              </a:rPr>
              <a:t>-The light yellow represents those who live closer to public lands, and the driving distance increases as we move to light orange, dark orange, brown, and finally red, which represents locations with the farthest driving distance to huntable public lands.</a:t>
            </a:r>
          </a:p>
          <a:p>
            <a:r>
              <a:rPr lang="en-US" sz="1200" kern="1200" dirty="0">
                <a:solidFill>
                  <a:schemeClr val="tx1"/>
                </a:solidFill>
                <a:effectLst/>
                <a:latin typeface="+mn-lt"/>
                <a:ea typeface="+mn-ea"/>
                <a:cs typeface="+mn-cs"/>
              </a:rPr>
              <a:t>-Ohio is one of the 50 states that manages wildlife under the North American model, yet we lack public land on which people can hunt. Thus, we have to figure out how to allow these opportunities to meet management goals or human-wildlife conflict can arise. For example, deer eating crops. We need to connect landowners who are willing to allow recreation activities on their properties to sportsmen and women wanting to engage in these activities.</a:t>
            </a:r>
          </a:p>
        </p:txBody>
      </p:sp>
      <p:sp>
        <p:nvSpPr>
          <p:cNvPr id="4" name="Slide Number Placeholder 3"/>
          <p:cNvSpPr>
            <a:spLocks noGrp="1"/>
          </p:cNvSpPr>
          <p:nvPr>
            <p:ph type="sldNum" sz="quarter" idx="5"/>
          </p:nvPr>
        </p:nvSpPr>
        <p:spPr/>
        <p:txBody>
          <a:bodyPr/>
          <a:lstStyle/>
          <a:p>
            <a:fld id="{5F82084A-29FB-4083-A5AA-D6C3371FE229}" type="slidenum">
              <a:rPr lang="en-US" smtClean="0"/>
              <a:t>3</a:t>
            </a:fld>
            <a:endParaRPr lang="en-US"/>
          </a:p>
        </p:txBody>
      </p:sp>
    </p:spTree>
    <p:extLst>
      <p:ext uri="{BB962C8B-B14F-4D97-AF65-F5344CB8AC3E}">
        <p14:creationId xmlns:p14="http://schemas.microsoft.com/office/powerpoint/2010/main" val="361704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quickly orient us all, here’s a map in the top-right corner depicting the United States with Ohio displayed in red. </a:t>
            </a:r>
          </a:p>
          <a:p>
            <a:r>
              <a:rPr lang="en-US" sz="1200" kern="1200" dirty="0">
                <a:solidFill>
                  <a:schemeClr val="tx1"/>
                </a:solidFill>
                <a:effectLst/>
                <a:latin typeface="+mn-lt"/>
                <a:ea typeface="+mn-ea"/>
                <a:cs typeface="+mn-cs"/>
              </a:rPr>
              <a:t>- In the image on the left, we see a larger version of Ohio. </a:t>
            </a:r>
          </a:p>
          <a:p>
            <a:r>
              <a:rPr lang="en-US" sz="1200" kern="1200" dirty="0">
                <a:solidFill>
                  <a:schemeClr val="tx1"/>
                </a:solidFill>
                <a:effectLst/>
                <a:latin typeface="+mn-lt"/>
                <a:ea typeface="+mn-ea"/>
                <a:cs typeface="+mn-cs"/>
              </a:rPr>
              <a:t>-Ohio has 5 major metropolitan areas. This map from 2010 census data, shows the population densities in Ohio. The darker the pigment, the greater the population density.</a:t>
            </a:r>
          </a:p>
          <a:p>
            <a:r>
              <a:rPr lang="en-US" sz="1200" kern="1200" dirty="0">
                <a:solidFill>
                  <a:schemeClr val="tx1"/>
                </a:solidFill>
                <a:effectLst/>
                <a:latin typeface="+mn-lt"/>
                <a:ea typeface="+mn-ea"/>
                <a:cs typeface="+mn-cs"/>
              </a:rPr>
              <a:t>-Many of these dark areas coincide with areas of Ohio that are far from huntable public land.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*SWITCH SLIDES*</a:t>
            </a:r>
          </a:p>
          <a:p>
            <a:r>
              <a:rPr lang="en-US" sz="1200" kern="1200" dirty="0">
                <a:solidFill>
                  <a:schemeClr val="tx1"/>
                </a:solidFill>
                <a:effectLst/>
                <a:latin typeface="+mn-lt"/>
                <a:ea typeface="+mn-ea"/>
                <a:cs typeface="+mn-cs"/>
              </a:rPr>
              <a:t>- Less than 3% of Ohio’s lands are publicly available to hunters, which can create issues of crowding, and crowding can be dangerous when hunting. </a:t>
            </a:r>
          </a:p>
          <a:p>
            <a:r>
              <a:rPr lang="en-US" sz="1200" kern="1200" dirty="0">
                <a:solidFill>
                  <a:schemeClr val="tx1"/>
                </a:solidFill>
                <a:effectLst/>
                <a:latin typeface="+mn-lt"/>
                <a:ea typeface="+mn-ea"/>
                <a:cs typeface="+mn-cs"/>
              </a:rPr>
              <a:t>-In this map of Ohio, the green represents publicly available huntable lands. The other colors represent the degree of driving time to reach these public lands. </a:t>
            </a:r>
          </a:p>
          <a:p>
            <a:r>
              <a:rPr lang="en-US" sz="1200" kern="1200" dirty="0">
                <a:solidFill>
                  <a:schemeClr val="tx1"/>
                </a:solidFill>
                <a:effectLst/>
                <a:latin typeface="+mn-lt"/>
                <a:ea typeface="+mn-ea"/>
                <a:cs typeface="+mn-cs"/>
              </a:rPr>
              <a:t>-The light yellow represents those who live closer to public lands, and the driving distance increases as we move to light orange, dark orange, brown, and finally red, which represents locations with the farthest driving distance to huntable public lands.</a:t>
            </a:r>
          </a:p>
          <a:p>
            <a:r>
              <a:rPr lang="en-US" sz="1200" kern="1200" dirty="0">
                <a:solidFill>
                  <a:schemeClr val="tx1"/>
                </a:solidFill>
                <a:effectLst/>
                <a:latin typeface="+mn-lt"/>
                <a:ea typeface="+mn-ea"/>
                <a:cs typeface="+mn-cs"/>
              </a:rPr>
              <a:t>-Ohio is one of the 50 states that manages wildlife under the North American model, yet we lack public land on which people can hunt. Thus, we have to figure out how to allow these opportunities to meet management goals or human-wildlife conflict can arise. For example, deer eating crops. We need to connect landowners who are willing to allow recreation activities on their properties to sportsmen and women wanting to engage in these activities.</a:t>
            </a:r>
          </a:p>
        </p:txBody>
      </p:sp>
      <p:sp>
        <p:nvSpPr>
          <p:cNvPr id="4" name="Slide Number Placeholder 3"/>
          <p:cNvSpPr>
            <a:spLocks noGrp="1"/>
          </p:cNvSpPr>
          <p:nvPr>
            <p:ph type="sldNum" sz="quarter" idx="5"/>
          </p:nvPr>
        </p:nvSpPr>
        <p:spPr/>
        <p:txBody>
          <a:bodyPr/>
          <a:lstStyle/>
          <a:p>
            <a:fld id="{5F82084A-29FB-4083-A5AA-D6C3371FE229}" type="slidenum">
              <a:rPr lang="en-US" smtClean="0"/>
              <a:t>4</a:t>
            </a:fld>
            <a:endParaRPr lang="en-US"/>
          </a:p>
        </p:txBody>
      </p:sp>
    </p:spTree>
    <p:extLst>
      <p:ext uri="{BB962C8B-B14F-4D97-AF65-F5344CB8AC3E}">
        <p14:creationId xmlns:p14="http://schemas.microsoft.com/office/powerpoint/2010/main" val="36935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Ohio’s Cooperative Hunting, Trapping, and Fishing Program aims to meet this need.</a:t>
            </a:r>
          </a:p>
          <a:p>
            <a:r>
              <a:rPr lang="en-US" sz="1200" kern="1200" dirty="0">
                <a:solidFill>
                  <a:schemeClr val="tx1"/>
                </a:solidFill>
                <a:effectLst/>
                <a:latin typeface="+mn-lt"/>
                <a:ea typeface="+mn-ea"/>
                <a:cs typeface="+mn-cs"/>
              </a:rPr>
              <a:t>Ohio’s Cooperative, Hunting, Trapping, and Fishing Program, which is also known as the CHP, is a state-run program that facilitates wildlife recreational access to private lands. </a:t>
            </a:r>
          </a:p>
          <a:p>
            <a:r>
              <a:rPr lang="en-US" sz="1200" kern="1200" dirty="0">
                <a:solidFill>
                  <a:schemeClr val="tx1"/>
                </a:solidFill>
                <a:effectLst/>
                <a:latin typeface="+mn-lt"/>
                <a:ea typeface="+mn-ea"/>
                <a:cs typeface="+mn-cs"/>
              </a:rPr>
              <a:t>-In the CHP, landowners that are willing to grant access to wildlife recreationists can join this program and are put on a contact list. </a:t>
            </a:r>
          </a:p>
          <a:p>
            <a:pPr lvl="0"/>
            <a:r>
              <a:rPr lang="en-US" sz="1200" kern="1200" dirty="0">
                <a:solidFill>
                  <a:schemeClr val="tx1"/>
                </a:solidFill>
                <a:effectLst/>
                <a:latin typeface="+mn-lt"/>
                <a:ea typeface="+mn-ea"/>
                <a:cs typeface="+mn-cs"/>
              </a:rPr>
              <a:t>This contact list is given to hunters by the Ohio Division of Wildlife. </a:t>
            </a:r>
          </a:p>
          <a:p>
            <a:pPr lvl="0"/>
            <a:r>
              <a:rPr lang="en-US" sz="1200" kern="1200" dirty="0">
                <a:solidFill>
                  <a:schemeClr val="tx1"/>
                </a:solidFill>
                <a:effectLst/>
                <a:latin typeface="+mn-lt"/>
                <a:ea typeface="+mn-ea"/>
                <a:cs typeface="+mn-cs"/>
              </a:rPr>
              <a:t>Then the hunters can call the landowners to ask for permission to access their lands for hunting, trapping, or fishing.</a:t>
            </a:r>
          </a:p>
          <a:p>
            <a:r>
              <a:rPr lang="en-US" sz="1200" kern="1200" dirty="0">
                <a:solidFill>
                  <a:schemeClr val="tx1"/>
                </a:solidFill>
                <a:effectLst/>
                <a:latin typeface="+mn-lt"/>
                <a:ea typeface="+mn-ea"/>
                <a:cs typeface="+mn-cs"/>
              </a:rPr>
              <a:t>-In return the landowners get free </a:t>
            </a:r>
            <a:r>
              <a:rPr lang="en-US" sz="1200" u="sng" kern="1200" dirty="0">
                <a:solidFill>
                  <a:schemeClr val="tx1"/>
                </a:solidFill>
                <a:effectLst/>
                <a:latin typeface="+mn-lt"/>
                <a:ea typeface="+mn-ea"/>
                <a:cs typeface="+mn-cs"/>
              </a:rPr>
              <a:t>liability protection</a:t>
            </a:r>
            <a:r>
              <a:rPr lang="en-US" sz="1200" kern="1200" dirty="0">
                <a:solidFill>
                  <a:schemeClr val="tx1"/>
                </a:solidFill>
                <a:effectLst/>
                <a:latin typeface="+mn-lt"/>
                <a:ea typeface="+mn-ea"/>
                <a:cs typeface="+mn-cs"/>
              </a:rPr>
              <a:t>, free </a:t>
            </a:r>
            <a:r>
              <a:rPr lang="en-US" sz="1200" u="sng" kern="1200" dirty="0">
                <a:solidFill>
                  <a:schemeClr val="tx1"/>
                </a:solidFill>
                <a:effectLst/>
                <a:latin typeface="+mn-lt"/>
                <a:ea typeface="+mn-ea"/>
                <a:cs typeface="+mn-cs"/>
              </a:rPr>
              <a:t>wildlife population and damage control</a:t>
            </a:r>
            <a:r>
              <a:rPr lang="en-US" sz="1200" kern="1200" dirty="0">
                <a:solidFill>
                  <a:schemeClr val="tx1"/>
                </a:solidFill>
                <a:effectLst/>
                <a:latin typeface="+mn-lt"/>
                <a:ea typeface="+mn-ea"/>
                <a:cs typeface="+mn-cs"/>
              </a:rPr>
              <a:t>, an increased presence of </a:t>
            </a:r>
            <a:r>
              <a:rPr lang="en-US" sz="1200" u="sng" kern="1200" dirty="0">
                <a:solidFill>
                  <a:schemeClr val="tx1"/>
                </a:solidFill>
                <a:effectLst/>
                <a:latin typeface="+mn-lt"/>
                <a:ea typeface="+mn-ea"/>
                <a:cs typeface="+mn-cs"/>
              </a:rPr>
              <a:t>state wildlife officers</a:t>
            </a:r>
            <a:r>
              <a:rPr lang="en-US" sz="1200" kern="1200" dirty="0">
                <a:solidFill>
                  <a:schemeClr val="tx1"/>
                </a:solidFill>
                <a:effectLst/>
                <a:latin typeface="+mn-lt"/>
                <a:ea typeface="+mn-ea"/>
                <a:cs typeface="+mn-cs"/>
              </a:rPr>
              <a:t>, and “hunting with permission only” </a:t>
            </a:r>
            <a:r>
              <a:rPr lang="en-US" sz="1200" u="sng" kern="1200" dirty="0">
                <a:solidFill>
                  <a:schemeClr val="tx1"/>
                </a:solidFill>
                <a:effectLst/>
                <a:latin typeface="+mn-lt"/>
                <a:ea typeface="+mn-ea"/>
                <a:cs typeface="+mn-cs"/>
              </a:rPr>
              <a:t>signs</a:t>
            </a:r>
            <a:r>
              <a:rPr lang="en-US" sz="1200" kern="1200" dirty="0">
                <a:solidFill>
                  <a:schemeClr val="tx1"/>
                </a:solidFill>
                <a:effectLst/>
                <a:latin typeface="+mn-lt"/>
                <a:ea typeface="+mn-ea"/>
                <a:cs typeface="+mn-cs"/>
              </a:rPr>
              <a:t> that have the Ohio Division of Wildlife’s logo on it. </a:t>
            </a:r>
          </a:p>
          <a:p>
            <a:r>
              <a:rPr lang="en-US" sz="1200" kern="1200" dirty="0">
                <a:solidFill>
                  <a:schemeClr val="tx1"/>
                </a:solidFill>
                <a:effectLst/>
                <a:latin typeface="+mn-lt"/>
                <a:ea typeface="+mn-ea"/>
                <a:cs typeface="+mn-cs"/>
              </a:rPr>
              <a:t>-Some suggestions for the future of the program include large cash-based incentives for the landowners owning the most prime hunting land.</a:t>
            </a:r>
          </a:p>
        </p:txBody>
      </p:sp>
      <p:sp>
        <p:nvSpPr>
          <p:cNvPr id="4" name="Slide Number Placeholder 3"/>
          <p:cNvSpPr>
            <a:spLocks noGrp="1"/>
          </p:cNvSpPr>
          <p:nvPr>
            <p:ph type="sldNum" sz="quarter" idx="5"/>
          </p:nvPr>
        </p:nvSpPr>
        <p:spPr/>
        <p:txBody>
          <a:bodyPr/>
          <a:lstStyle/>
          <a:p>
            <a:fld id="{5F82084A-29FB-4083-A5AA-D6C3371FE229}" type="slidenum">
              <a:rPr lang="en-US" smtClean="0"/>
              <a:t>5</a:t>
            </a:fld>
            <a:endParaRPr lang="en-US"/>
          </a:p>
        </p:txBody>
      </p:sp>
    </p:spTree>
    <p:extLst>
      <p:ext uri="{BB962C8B-B14F-4D97-AF65-F5344CB8AC3E}">
        <p14:creationId xmlns:p14="http://schemas.microsoft.com/office/powerpoint/2010/main" val="316463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state governing agency was interested in revisiting the promise of the CHP in meeting its goal of connecting landowners with sportsmen and women. </a:t>
            </a:r>
          </a:p>
          <a:p>
            <a:r>
              <a:rPr lang="en-US" sz="1200" kern="1200" dirty="0">
                <a:solidFill>
                  <a:schemeClr val="tx1"/>
                </a:solidFill>
                <a:effectLst/>
                <a:latin typeface="+mn-lt"/>
                <a:ea typeface="+mn-ea"/>
                <a:cs typeface="+mn-cs"/>
              </a:rPr>
              <a:t>- We performed 2 surveys in 2018 for the purpose of </a:t>
            </a:r>
            <a:r>
              <a:rPr lang="en-US" sz="1200" u="sng" kern="1200" dirty="0">
                <a:solidFill>
                  <a:schemeClr val="tx1"/>
                </a:solidFill>
                <a:effectLst/>
                <a:latin typeface="+mn-lt"/>
                <a:ea typeface="+mn-ea"/>
                <a:cs typeface="+mn-cs"/>
              </a:rPr>
              <a:t>evaluating</a:t>
            </a:r>
            <a:r>
              <a:rPr lang="en-US" sz="1200" kern="1200" dirty="0">
                <a:solidFill>
                  <a:schemeClr val="tx1"/>
                </a:solidFill>
                <a:effectLst/>
                <a:latin typeface="+mn-lt"/>
                <a:ea typeface="+mn-ea"/>
                <a:cs typeface="+mn-cs"/>
              </a:rPr>
              <a:t> the current CHP and determining the </a:t>
            </a:r>
            <a:r>
              <a:rPr lang="en-US" sz="1200" u="sng" kern="1200" dirty="0">
                <a:solidFill>
                  <a:schemeClr val="tx1"/>
                </a:solidFill>
                <a:effectLst/>
                <a:latin typeface="+mn-lt"/>
                <a:ea typeface="+mn-ea"/>
                <a:cs typeface="+mn-cs"/>
              </a:rPr>
              <a:t>program preferences of CHP landowners</a:t>
            </a:r>
            <a:r>
              <a:rPr lang="en-US" sz="1200" kern="1200" dirty="0">
                <a:solidFill>
                  <a:schemeClr val="tx1"/>
                </a:solidFill>
                <a:effectLst/>
                <a:latin typeface="+mn-lt"/>
                <a:ea typeface="+mn-ea"/>
                <a:cs typeface="+mn-cs"/>
              </a:rPr>
              <a:t> in order to determine the need for a redesign of the program. </a:t>
            </a:r>
          </a:p>
          <a:p>
            <a:r>
              <a:rPr lang="en-US" sz="1200" kern="1200" dirty="0">
                <a:solidFill>
                  <a:schemeClr val="tx1"/>
                </a:solidFill>
                <a:effectLst/>
                <a:latin typeface="+mn-lt"/>
                <a:ea typeface="+mn-ea"/>
                <a:cs typeface="+mn-cs"/>
              </a:rPr>
              <a:t>-Both surveys in 2018 were statewide. </a:t>
            </a:r>
          </a:p>
          <a:p>
            <a:r>
              <a:rPr lang="en-US" sz="1200" kern="1200" dirty="0">
                <a:solidFill>
                  <a:schemeClr val="tx1"/>
                </a:solidFill>
                <a:effectLst/>
                <a:latin typeface="+mn-lt"/>
                <a:ea typeface="+mn-ea"/>
                <a:cs typeface="+mn-cs"/>
              </a:rPr>
              <a:t>-The first survey in 2018 surveyed 361 CHP landowners, and the second surveyed 6035 hunters. </a:t>
            </a:r>
          </a:p>
          <a:p>
            <a:pPr defTabSz="931774">
              <a:defRPr/>
            </a:pPr>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6</a:t>
            </a:fld>
            <a:endParaRPr lang="en-US"/>
          </a:p>
        </p:txBody>
      </p:sp>
    </p:spTree>
    <p:extLst>
      <p:ext uri="{BB962C8B-B14F-4D97-AF65-F5344CB8AC3E}">
        <p14:creationId xmlns:p14="http://schemas.microsoft.com/office/powerpoint/2010/main" val="1493291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a:p>
            <a:r>
              <a:rPr lang="en-US" sz="1200" kern="1200" dirty="0">
                <a:solidFill>
                  <a:schemeClr val="tx1"/>
                </a:solidFill>
                <a:effectLst/>
                <a:latin typeface="+mn-lt"/>
                <a:ea typeface="+mn-ea"/>
                <a:cs typeface="+mn-cs"/>
              </a:rPr>
              <a:t>-With these surveys we were able to gather a plethora of information about CHP landowners and hunters in Ohio. </a:t>
            </a:r>
          </a:p>
          <a:p>
            <a:r>
              <a:rPr lang="en-US" sz="1200" kern="1200" dirty="0">
                <a:solidFill>
                  <a:schemeClr val="tx1"/>
                </a:solidFill>
                <a:effectLst/>
                <a:latin typeface="+mn-lt"/>
                <a:ea typeface="+mn-ea"/>
                <a:cs typeface="+mn-cs"/>
              </a:rPr>
              <a:t>-For example, characterizing values, motivations, and demographics of current CHP landowners around the state.</a:t>
            </a:r>
          </a:p>
          <a:p>
            <a:r>
              <a:rPr lang="en-US" sz="1200" kern="1200" dirty="0">
                <a:solidFill>
                  <a:schemeClr val="tx1"/>
                </a:solidFill>
                <a:effectLst/>
                <a:latin typeface="+mn-lt"/>
                <a:ea typeface="+mn-ea"/>
                <a:cs typeface="+mn-cs"/>
              </a:rPr>
              <a:t>-Today I will focus on an evaluation of the outcomes of the current CHP program, and briefly discuss the discrete choice experiment section in the survey provided to CHP landowners because it shows what landowners would like to see in a future program. </a:t>
            </a:r>
          </a:p>
          <a:p>
            <a:r>
              <a:rPr lang="en-US" sz="1200" kern="1200" dirty="0">
                <a:solidFill>
                  <a:schemeClr val="tx1"/>
                </a:solidFill>
                <a:effectLst/>
                <a:latin typeface="+mn-lt"/>
                <a:ea typeface="+mn-ea"/>
                <a:cs typeface="+mn-cs"/>
              </a:rPr>
              <a:t>-Discrete choice experiments are aimed at understanding preferences for certain program attributes (like incentives offered) compared to other attributes (like focus of the program and level of control over access).</a:t>
            </a:r>
          </a:p>
        </p:txBody>
      </p:sp>
      <p:sp>
        <p:nvSpPr>
          <p:cNvPr id="4" name="Slide Number Placeholder 3"/>
          <p:cNvSpPr>
            <a:spLocks noGrp="1"/>
          </p:cNvSpPr>
          <p:nvPr>
            <p:ph type="sldNum" sz="quarter" idx="5"/>
          </p:nvPr>
        </p:nvSpPr>
        <p:spPr/>
        <p:txBody>
          <a:bodyPr/>
          <a:lstStyle/>
          <a:p>
            <a:fld id="{5F82084A-29FB-4083-A5AA-D6C3371FE229}" type="slidenum">
              <a:rPr lang="en-US" smtClean="0"/>
              <a:t>7</a:t>
            </a:fld>
            <a:endParaRPr lang="en-US"/>
          </a:p>
        </p:txBody>
      </p:sp>
    </p:spTree>
    <p:extLst>
      <p:ext uri="{BB962C8B-B14F-4D97-AF65-F5344CB8AC3E}">
        <p14:creationId xmlns:p14="http://schemas.microsoft.com/office/powerpoint/2010/main" val="32934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looking at evaluations of similar access programs, and by mapping out the short-term, mid-term, and long-term outcomes of the program. I was able to identify 6 key outcomes for judging program effectiveness. </a:t>
            </a:r>
          </a:p>
          <a:p>
            <a:r>
              <a:rPr lang="en-US" sz="1200" kern="1200" dirty="0">
                <a:solidFill>
                  <a:schemeClr val="tx1"/>
                </a:solidFill>
                <a:effectLst/>
                <a:latin typeface="+mn-lt"/>
                <a:ea typeface="+mn-ea"/>
                <a:cs typeface="+mn-cs"/>
              </a:rPr>
              <a:t>-One thing I noticed in the literature is that evaluation metrics used regularly noted physical attributes of other access programs but often overlooked social factors.</a:t>
            </a:r>
          </a:p>
          <a:p>
            <a:r>
              <a:rPr lang="en-US" sz="1200" kern="1200" dirty="0">
                <a:solidFill>
                  <a:schemeClr val="tx1"/>
                </a:solidFill>
                <a:effectLst/>
                <a:latin typeface="+mn-lt"/>
                <a:ea typeface="+mn-ea"/>
                <a:cs typeface="+mn-cs"/>
              </a:rPr>
              <a:t> -I defined social factors, as the outcomes that are manifestations of the participates feelings or understanding about the program. </a:t>
            </a:r>
          </a:p>
          <a:p>
            <a:r>
              <a:rPr lang="en-US" sz="1200" kern="1200" dirty="0">
                <a:solidFill>
                  <a:schemeClr val="tx1"/>
                </a:solidFill>
                <a:effectLst/>
                <a:latin typeface="+mn-lt"/>
                <a:ea typeface="+mn-ea"/>
                <a:cs typeface="+mn-cs"/>
              </a:rPr>
              <a:t>-Social factors include proper or improper use of the program, participant satisfaction or dissatisfaction of both hunters and landowners, and new relationships facilitated between hunters and landowners.</a:t>
            </a:r>
          </a:p>
          <a:p>
            <a:r>
              <a:rPr lang="en-US" sz="1200" kern="1200" dirty="0">
                <a:solidFill>
                  <a:schemeClr val="tx1"/>
                </a:solidFill>
                <a:effectLst/>
                <a:latin typeface="+mn-lt"/>
                <a:ea typeface="+mn-ea"/>
                <a:cs typeface="+mn-cs"/>
              </a:rPr>
              <a:t>-Physical factors in this presentation are the outcomes that can be easily measured numerically.</a:t>
            </a:r>
          </a:p>
          <a:p>
            <a:r>
              <a:rPr lang="en-US" sz="1200" kern="1200" dirty="0">
                <a:solidFill>
                  <a:schemeClr val="tx1"/>
                </a:solidFill>
                <a:effectLst/>
                <a:latin typeface="+mn-lt"/>
                <a:ea typeface="+mn-ea"/>
                <a:cs typeface="+mn-cs"/>
              </a:rPr>
              <a:t>-They include acres of land enrolled, landowners enrolled, and landowner retention rate.</a:t>
            </a:r>
          </a:p>
        </p:txBody>
      </p:sp>
      <p:sp>
        <p:nvSpPr>
          <p:cNvPr id="4" name="Slide Number Placeholder 3"/>
          <p:cNvSpPr>
            <a:spLocks noGrp="1"/>
          </p:cNvSpPr>
          <p:nvPr>
            <p:ph type="sldNum" sz="quarter" idx="5"/>
          </p:nvPr>
        </p:nvSpPr>
        <p:spPr/>
        <p:txBody>
          <a:bodyPr/>
          <a:lstStyle/>
          <a:p>
            <a:fld id="{5F82084A-29FB-4083-A5AA-D6C3371FE229}" type="slidenum">
              <a:rPr lang="en-US" smtClean="0"/>
              <a:t>8</a:t>
            </a:fld>
            <a:endParaRPr lang="en-US"/>
          </a:p>
        </p:txBody>
      </p:sp>
    </p:spTree>
    <p:extLst>
      <p:ext uri="{BB962C8B-B14F-4D97-AF65-F5344CB8AC3E}">
        <p14:creationId xmlns:p14="http://schemas.microsoft.com/office/powerpoint/2010/main" val="4060193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for physical factors.</a:t>
            </a:r>
          </a:p>
          <a:p>
            <a:r>
              <a:rPr lang="en-US" sz="1200" kern="1200" dirty="0">
                <a:solidFill>
                  <a:schemeClr val="tx1"/>
                </a:solidFill>
                <a:effectLst/>
                <a:latin typeface="+mn-lt"/>
                <a:ea typeface="+mn-ea"/>
                <a:cs typeface="+mn-cs"/>
              </a:rPr>
              <a:t>-As of November 2019, there are 757 landowners enrolled </a:t>
            </a:r>
          </a:p>
          <a:p>
            <a:r>
              <a:rPr lang="en-US" sz="1200" kern="1200" dirty="0">
                <a:solidFill>
                  <a:schemeClr val="tx1"/>
                </a:solidFill>
                <a:effectLst/>
                <a:latin typeface="+mn-lt"/>
                <a:ea typeface="+mn-ea"/>
                <a:cs typeface="+mn-cs"/>
              </a:rPr>
              <a:t>-providing a total of Sixty-six thousand, nine hundred and twenty-seven hectors of land enrolled in the program. </a:t>
            </a:r>
          </a:p>
          <a:p>
            <a:r>
              <a:rPr lang="en-US" sz="1200" kern="1200" dirty="0">
                <a:solidFill>
                  <a:schemeClr val="tx1"/>
                </a:solidFill>
                <a:effectLst/>
                <a:latin typeface="+mn-lt"/>
                <a:ea typeface="+mn-ea"/>
                <a:cs typeface="+mn-cs"/>
              </a:rPr>
              <a:t>-The exact landowner retention rate is unknown, but we do know that the number of landowners enrolled is decreasing.</a:t>
            </a:r>
          </a:p>
          <a:p>
            <a:r>
              <a:rPr lang="en-US" sz="1200" kern="1200" dirty="0">
                <a:solidFill>
                  <a:schemeClr val="tx1"/>
                </a:solidFill>
                <a:effectLst/>
                <a:latin typeface="+mn-lt"/>
                <a:ea typeface="+mn-ea"/>
                <a:cs typeface="+mn-cs"/>
              </a:rPr>
              <a:t>- Some reasons for this happening are </a:t>
            </a:r>
          </a:p>
          <a:p>
            <a:pPr lvl="0"/>
            <a:r>
              <a:rPr lang="en-US" sz="1200" kern="1200" dirty="0">
                <a:solidFill>
                  <a:schemeClr val="tx1"/>
                </a:solidFill>
                <a:effectLst/>
                <a:latin typeface="+mn-lt"/>
                <a:ea typeface="+mn-ea"/>
                <a:cs typeface="+mn-cs"/>
              </a:rPr>
              <a:t>private landowners selling their land for </a:t>
            </a:r>
            <a:r>
              <a:rPr lang="en-US" sz="1200" u="sng" kern="1200" dirty="0">
                <a:solidFill>
                  <a:schemeClr val="tx1"/>
                </a:solidFill>
                <a:effectLst/>
                <a:latin typeface="+mn-lt"/>
                <a:ea typeface="+mn-ea"/>
                <a:cs typeface="+mn-cs"/>
              </a:rPr>
              <a:t>development</a:t>
            </a:r>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landowners preferring to </a:t>
            </a:r>
            <a:r>
              <a:rPr lang="en-US" sz="1200" u="sng" kern="1200" dirty="0">
                <a:solidFill>
                  <a:schemeClr val="tx1"/>
                </a:solidFill>
                <a:effectLst/>
                <a:latin typeface="+mn-lt"/>
                <a:ea typeface="+mn-ea"/>
                <a:cs typeface="+mn-cs"/>
              </a:rPr>
              <a:t>lease their land for a fee</a:t>
            </a:r>
            <a:r>
              <a:rPr lang="en-US" sz="1200" kern="1200" dirty="0">
                <a:solidFill>
                  <a:schemeClr val="tx1"/>
                </a:solidFill>
                <a:effectLst/>
                <a:latin typeface="+mn-lt"/>
                <a:ea typeface="+mn-ea"/>
                <a:cs typeface="+mn-cs"/>
              </a:rPr>
              <a:t> to a single group     (rather than allow free access to anyone).</a:t>
            </a:r>
          </a:p>
          <a:p>
            <a:pPr lvl="0"/>
            <a:r>
              <a:rPr lang="en-US" sz="1200" kern="1200" dirty="0">
                <a:solidFill>
                  <a:schemeClr val="tx1"/>
                </a:solidFill>
                <a:effectLst/>
                <a:latin typeface="+mn-lt"/>
                <a:ea typeface="+mn-ea"/>
                <a:cs typeface="+mn-cs"/>
              </a:rPr>
              <a:t>Lastly some CHP landowners are </a:t>
            </a:r>
            <a:r>
              <a:rPr lang="en-US" sz="1200" u="sng" kern="1200" dirty="0">
                <a:solidFill>
                  <a:schemeClr val="tx1"/>
                </a:solidFill>
                <a:effectLst/>
                <a:latin typeface="+mn-lt"/>
                <a:ea typeface="+mn-ea"/>
                <a:cs typeface="+mn-cs"/>
              </a:rPr>
              <a:t>too old</a:t>
            </a:r>
            <a:r>
              <a:rPr lang="en-US" sz="1200" kern="1200" dirty="0">
                <a:solidFill>
                  <a:schemeClr val="tx1"/>
                </a:solidFill>
                <a:effectLst/>
                <a:latin typeface="+mn-lt"/>
                <a:ea typeface="+mn-ea"/>
                <a:cs typeface="+mn-cs"/>
              </a:rPr>
              <a:t> to deal with the hassle of allowing hunters on their land.</a:t>
            </a:r>
          </a:p>
          <a:p>
            <a:endParaRPr lang="en-US" dirty="0"/>
          </a:p>
        </p:txBody>
      </p:sp>
      <p:sp>
        <p:nvSpPr>
          <p:cNvPr id="4" name="Slide Number Placeholder 3"/>
          <p:cNvSpPr>
            <a:spLocks noGrp="1"/>
          </p:cNvSpPr>
          <p:nvPr>
            <p:ph type="sldNum" sz="quarter" idx="5"/>
          </p:nvPr>
        </p:nvSpPr>
        <p:spPr/>
        <p:txBody>
          <a:bodyPr/>
          <a:lstStyle/>
          <a:p>
            <a:fld id="{5F82084A-29FB-4083-A5AA-D6C3371FE229}" type="slidenum">
              <a:rPr lang="en-US" smtClean="0"/>
              <a:t>9</a:t>
            </a:fld>
            <a:endParaRPr lang="en-US"/>
          </a:p>
        </p:txBody>
      </p:sp>
    </p:spTree>
    <p:extLst>
      <p:ext uri="{BB962C8B-B14F-4D97-AF65-F5344CB8AC3E}">
        <p14:creationId xmlns:p14="http://schemas.microsoft.com/office/powerpoint/2010/main" val="237112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27990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72738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83321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956110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494685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8485573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941444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54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88837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9768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278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35244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1965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0289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31391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2/2/2023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68515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2/2/2023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21321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2/2/2023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6692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58031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0737235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248972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65004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5392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120332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1246228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2/2/2023</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485314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665622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7581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9378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8058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2/2/2023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9549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2/2/2023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243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2/2/2023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82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57484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Top Corners Snipped 13"/>
          <p:cNvSpPr/>
          <p:nvPr userDrawn="1"/>
        </p:nvSpPr>
        <p:spPr>
          <a:xfrm rot="10800000">
            <a:off x="10437812" y="0"/>
            <a:ext cx="685800" cy="1143000"/>
          </a:xfrm>
          <a:prstGeom prst="snip2Same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2/2/2023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pic>
        <p:nvPicPr>
          <p:cNvPr id="13" name="Picture 12" descr="A picture containing drawing&#10;&#10;Description automatically generated">
            <a:extLst>
              <a:ext uri="{FF2B5EF4-FFF2-40B4-BE49-F238E27FC236}">
                <a16:creationId xmlns:a16="http://schemas.microsoft.com/office/drawing/2014/main" id="{9BEEEF4C-FB9A-4889-AA5E-AB6056759A9C}"/>
              </a:ext>
            </a:extLst>
          </p:cNvPr>
          <p:cNvPicPr>
            <a:picLocks noChangeAspect="1"/>
          </p:cNvPicPr>
          <p:nvPr userDrawn="1"/>
        </p:nvPicPr>
        <p:blipFill rotWithShape="1">
          <a:blip r:embed="rId23">
            <a:alphaModFix amt="61000"/>
            <a:extLst>
              <a:ext uri="{28A0092B-C50C-407E-A947-70E740481C1C}">
                <a14:useLocalDpi xmlns:a14="http://schemas.microsoft.com/office/drawing/2010/main" val="0"/>
              </a:ext>
            </a:extLst>
          </a:blip>
          <a:srcRect b="33664"/>
          <a:stretch/>
        </p:blipFill>
        <p:spPr>
          <a:xfrm>
            <a:off x="8887968" y="211433"/>
            <a:ext cx="3800959" cy="796336"/>
          </a:xfrm>
          <a:prstGeom prst="rect">
            <a:avLst/>
          </a:prstGeom>
        </p:spPr>
      </p:pic>
    </p:spTree>
    <p:extLst>
      <p:ext uri="{BB962C8B-B14F-4D97-AF65-F5344CB8AC3E}">
        <p14:creationId xmlns:p14="http://schemas.microsoft.com/office/powerpoint/2010/main" val="3060437115"/>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2/2/2023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Tree>
    <p:extLst>
      <p:ext uri="{BB962C8B-B14F-4D97-AF65-F5344CB8AC3E}">
        <p14:creationId xmlns:p14="http://schemas.microsoft.com/office/powerpoint/2010/main" val="2342165012"/>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369A63-7029-4029-AC17-7FB16EB261BB}"/>
              </a:ext>
            </a:extLst>
          </p:cNvPr>
          <p:cNvPicPr>
            <a:picLocks noChangeAspect="1"/>
          </p:cNvPicPr>
          <p:nvPr/>
        </p:nvPicPr>
        <p:blipFill rotWithShape="1">
          <a:blip r:embed="rId3">
            <a:alphaModFix amt="45000"/>
          </a:blip>
          <a:srcRect/>
          <a:stretch/>
        </p:blipFill>
        <p:spPr>
          <a:xfrm>
            <a:off x="0" y="10"/>
            <a:ext cx="12191980" cy="6857990"/>
          </a:xfrm>
          <a:prstGeom prst="rect">
            <a:avLst/>
          </a:prstGeom>
        </p:spPr>
      </p:pic>
      <p:pic>
        <p:nvPicPr>
          <p:cNvPr id="5" name="Picture 4">
            <a:extLst>
              <a:ext uri="{FF2B5EF4-FFF2-40B4-BE49-F238E27FC236}">
                <a16:creationId xmlns:a16="http://schemas.microsoft.com/office/drawing/2014/main" id="{0F815CA8-C4DE-4737-A884-E4F7939FEED3}"/>
              </a:ext>
            </a:extLst>
          </p:cNvPr>
          <p:cNvPicPr>
            <a:picLocks noChangeAspect="1"/>
          </p:cNvPicPr>
          <p:nvPr/>
        </p:nvPicPr>
        <p:blipFill>
          <a:blip r:embed="rId4"/>
          <a:stretch>
            <a:fillRect/>
          </a:stretch>
        </p:blipFill>
        <p:spPr>
          <a:xfrm>
            <a:off x="-2962455" y="3974796"/>
            <a:ext cx="8169348" cy="1707028"/>
          </a:xfrm>
          <a:prstGeom prst="rect">
            <a:avLst/>
          </a:prstGeom>
        </p:spPr>
      </p:pic>
      <p:sp>
        <p:nvSpPr>
          <p:cNvPr id="19" name="Title 1">
            <a:extLst>
              <a:ext uri="{FF2B5EF4-FFF2-40B4-BE49-F238E27FC236}">
                <a16:creationId xmlns:a16="http://schemas.microsoft.com/office/drawing/2014/main" id="{FD136547-2C11-477B-A800-F9669E09D8A5}"/>
              </a:ext>
            </a:extLst>
          </p:cNvPr>
          <p:cNvSpPr txBox="1">
            <a:spLocks/>
          </p:cNvSpPr>
          <p:nvPr/>
        </p:nvSpPr>
        <p:spPr>
          <a:xfrm>
            <a:off x="1771794" y="1353986"/>
            <a:ext cx="8652938" cy="2461504"/>
          </a:xfrm>
          <a:prstGeom prst="rect">
            <a:avLst/>
          </a:prstGeom>
        </p:spPr>
        <p:txBody>
          <a:bodyPr>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t>Connecting Hunters and Landowners: Evaluation of Ohio’s Cooperative Program</a:t>
            </a:r>
          </a:p>
        </p:txBody>
      </p:sp>
      <p:sp>
        <p:nvSpPr>
          <p:cNvPr id="20" name="Subtitle 2">
            <a:extLst>
              <a:ext uri="{FF2B5EF4-FFF2-40B4-BE49-F238E27FC236}">
                <a16:creationId xmlns:a16="http://schemas.microsoft.com/office/drawing/2014/main" id="{EFEB798E-C11D-481C-BB61-9322CC9C7BD7}"/>
              </a:ext>
            </a:extLst>
          </p:cNvPr>
          <p:cNvSpPr txBox="1">
            <a:spLocks/>
          </p:cNvSpPr>
          <p:nvPr/>
        </p:nvSpPr>
        <p:spPr>
          <a:xfrm>
            <a:off x="1771794" y="4210323"/>
            <a:ext cx="10267806" cy="241215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34000"/>
              </a:lnSpc>
              <a:spcBef>
                <a:spcPts val="0"/>
              </a:spcBef>
              <a:spcAft>
                <a:spcPts val="600"/>
              </a:spcAft>
              <a:buNone/>
            </a:pPr>
            <a:r>
              <a:rPr lang="en-US" sz="2800" dirty="0">
                <a:solidFill>
                  <a:schemeClr val="bg2">
                    <a:lumMod val="20000"/>
                    <a:lumOff val="80000"/>
                  </a:schemeClr>
                </a:solidFill>
                <a:latin typeface="Bahnschrift SemiLight Condensed" panose="020B0502040204020203" pitchFamily="34" charset="0"/>
                <a:cs typeface="FreesiaUPC" panose="020B0502040204020203" pitchFamily="34" charset="-34"/>
              </a:rPr>
              <a:t>Terrestrial Wildlife Ecology Laboratory, School of Environment &amp; Natural resources, The Ohio state university</a:t>
            </a:r>
          </a:p>
          <a:p>
            <a:endParaRPr lang="en-US" sz="2800" dirty="0">
              <a:latin typeface="Bahnschrift SemiLight Condensed" panose="020B0502040204020203" pitchFamily="34" charset="0"/>
              <a:cs typeface="FreesiaUPC" panose="020B0502040204020203" pitchFamily="34" charset="-34"/>
            </a:endParaRPr>
          </a:p>
          <a:p>
            <a:pPr marL="0" indent="0">
              <a:buNone/>
            </a:pPr>
            <a:r>
              <a:rPr lang="en-US" sz="2800" u="sng" dirty="0">
                <a:latin typeface="Bahnschrift SemiLight Condensed" panose="020B0502040204020203" pitchFamily="34" charset="0"/>
                <a:cs typeface="FreesiaUPC" panose="020B0502040204020203" pitchFamily="34" charset="-34"/>
              </a:rPr>
              <a:t>Melissa Stanger</a:t>
            </a:r>
            <a:r>
              <a:rPr lang="en-US" sz="2800" dirty="0">
                <a:latin typeface="Bahnschrift SemiLight Condensed" panose="020B0502040204020203" pitchFamily="34" charset="0"/>
                <a:cs typeface="FreesiaUPC" panose="020B0502040204020203" pitchFamily="34" charset="-34"/>
              </a:rPr>
              <a:t>, Jeremy </a:t>
            </a:r>
            <a:r>
              <a:rPr lang="en-US" sz="2800" dirty="0" err="1">
                <a:latin typeface="Bahnschrift SemiLight Condensed" panose="020B0502040204020203" pitchFamily="34" charset="0"/>
                <a:cs typeface="FreesiaUPC" panose="020B0502040204020203" pitchFamily="34" charset="-34"/>
              </a:rPr>
              <a:t>Bruskotter</a:t>
            </a:r>
            <a:r>
              <a:rPr lang="en-US" sz="2800" dirty="0">
                <a:latin typeface="Bahnschrift SemiLight Condensed" panose="020B0502040204020203" pitchFamily="34" charset="0"/>
                <a:cs typeface="FreesiaUPC" panose="020B0502040204020203" pitchFamily="34" charset="-34"/>
              </a:rPr>
              <a:t>, Gabriel </a:t>
            </a:r>
            <a:r>
              <a:rPr lang="en-US" sz="2800" dirty="0" err="1">
                <a:latin typeface="Bahnschrift SemiLight Condensed" panose="020B0502040204020203" pitchFamily="34" charset="0"/>
                <a:cs typeface="FreesiaUPC" panose="020B0502040204020203" pitchFamily="34" charset="-34"/>
              </a:rPr>
              <a:t>Karns</a:t>
            </a:r>
            <a:r>
              <a:rPr lang="en-US" sz="2800" dirty="0">
                <a:latin typeface="Bahnschrift SemiLight Condensed" panose="020B0502040204020203" pitchFamily="34" charset="0"/>
                <a:cs typeface="FreesiaUPC" panose="020B0502040204020203" pitchFamily="34" charset="-34"/>
              </a:rPr>
              <a:t>, Kristina Slagle, Alia </a:t>
            </a:r>
            <a:r>
              <a:rPr lang="en-US" sz="2800" dirty="0" err="1">
                <a:latin typeface="Bahnschrift SemiLight Condensed" panose="020B0502040204020203" pitchFamily="34" charset="0"/>
                <a:cs typeface="FreesiaUPC" panose="020B0502040204020203" pitchFamily="34" charset="-34"/>
              </a:rPr>
              <a:t>Dietsch</a:t>
            </a:r>
            <a:r>
              <a:rPr lang="en-US" sz="2800" dirty="0">
                <a:latin typeface="Bahnschrift SemiLight Condensed" panose="020B0502040204020203" pitchFamily="34" charset="0"/>
                <a:cs typeface="FreesiaUPC" panose="020B0502040204020203" pitchFamily="34" charset="-34"/>
              </a:rPr>
              <a:t>.</a:t>
            </a:r>
          </a:p>
          <a:p>
            <a:endParaRPr lang="en-US" sz="900" dirty="0"/>
          </a:p>
        </p:txBody>
      </p:sp>
    </p:spTree>
    <p:extLst>
      <p:ext uri="{BB962C8B-B14F-4D97-AF65-F5344CB8AC3E}">
        <p14:creationId xmlns:p14="http://schemas.microsoft.com/office/powerpoint/2010/main" val="15668260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8E56-A64B-450D-8D9C-4A99B678D2AF}"/>
              </a:ext>
            </a:extLst>
          </p:cNvPr>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Social Implication: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New Relationships Facilitated Between Hunters and Landowners</a:t>
            </a:r>
          </a:p>
        </p:txBody>
      </p:sp>
      <p:sp>
        <p:nvSpPr>
          <p:cNvPr id="3" name="Content Placeholder 2">
            <a:extLst>
              <a:ext uri="{FF2B5EF4-FFF2-40B4-BE49-F238E27FC236}">
                <a16:creationId xmlns:a16="http://schemas.microsoft.com/office/drawing/2014/main" id="{6CD2FE03-2649-4B07-B9CF-9D67D6BE9B20}"/>
              </a:ext>
            </a:extLst>
          </p:cNvPr>
          <p:cNvSpPr>
            <a:spLocks noGrp="1"/>
          </p:cNvSpPr>
          <p:nvPr>
            <p:ph idx="1"/>
          </p:nvPr>
        </p:nvSpPr>
        <p:spPr>
          <a:xfrm>
            <a:off x="1032520" y="2383282"/>
            <a:ext cx="10317652" cy="4195481"/>
          </a:xfrm>
        </p:spPr>
        <p:txBody>
          <a:bodyPr>
            <a:normAutofit/>
          </a:bodyPr>
          <a:lstStyle/>
          <a:p>
            <a:r>
              <a:rPr lang="en-US" sz="2400" dirty="0">
                <a:solidFill>
                  <a:schemeClr val="bg2">
                    <a:lumMod val="40000"/>
                    <a:lumOff val="60000"/>
                  </a:schemeClr>
                </a:solidFill>
                <a:latin typeface="Arial" panose="020B0604020202020204" pitchFamily="34" charset="0"/>
                <a:cs typeface="Arial" panose="020B0604020202020204" pitchFamily="34" charset="0"/>
              </a:rPr>
              <a:t>2/3rds of the hunters </a:t>
            </a:r>
            <a:r>
              <a:rPr lang="en-US" sz="2400" dirty="0">
                <a:latin typeface="Arial" panose="020B0604020202020204" pitchFamily="34" charset="0"/>
                <a:cs typeface="Arial" panose="020B0604020202020204" pitchFamily="34" charset="0"/>
              </a:rPr>
              <a:t>that hunted CHP property in the 2018 survey knew the landowner before participating in the CHP.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These findings suggest that some landowners are using the program in an unintended way by taking the benefits of the program, but still only granting access to those they know.</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Plans for the future program may require that landowners grant access to at least one hunter per year that they did </a:t>
            </a:r>
            <a:r>
              <a:rPr lang="en-US" sz="2400" dirty="0">
                <a:solidFill>
                  <a:schemeClr val="bg2">
                    <a:lumMod val="40000"/>
                    <a:lumOff val="60000"/>
                  </a:schemeClr>
                </a:solidFill>
                <a:latin typeface="Arial" panose="020B0604020202020204" pitchFamily="34" charset="0"/>
                <a:cs typeface="Arial" panose="020B0604020202020204" pitchFamily="34" charset="0"/>
              </a:rPr>
              <a:t>not know previously.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17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49AA-D870-4BDD-8BD3-5429ECD0655A}"/>
              </a:ext>
            </a:extLst>
          </p:cNvPr>
          <p:cNvSpPr>
            <a:spLocks noGrp="1"/>
          </p:cNvSpPr>
          <p:nvPr>
            <p:ph type="title"/>
          </p:nvPr>
        </p:nvSpPr>
        <p:spPr>
          <a:xfrm>
            <a:off x="646111" y="452717"/>
            <a:ext cx="9547200" cy="1496003"/>
          </a:xfrm>
        </p:spPr>
        <p:txBody>
          <a:bodyPr>
            <a:normAutofit fontScale="90000"/>
          </a:bodyPr>
          <a:lstStyle/>
          <a:p>
            <a:r>
              <a:rPr lang="en-US" b="1" dirty="0">
                <a:latin typeface="Arial" panose="020B0604020202020204" pitchFamily="34" charset="0"/>
                <a:cs typeface="Arial" panose="020B0604020202020204" pitchFamily="34" charset="0"/>
              </a:rPr>
              <a:t>Social Implication</a:t>
            </a:r>
            <a:r>
              <a:rPr lang="en-US" dirty="0">
                <a:latin typeface="Arial" panose="020B0604020202020204" pitchFamily="34" charset="0"/>
                <a:cs typeface="Arial" panose="020B0604020202020204" pitchFamily="34" charset="0"/>
              </a:rPr>
              <a:t>: Participant’s Proper or Improper Usage of the Program</a:t>
            </a:r>
          </a:p>
        </p:txBody>
      </p:sp>
      <p:sp>
        <p:nvSpPr>
          <p:cNvPr id="3" name="Content Placeholder 2">
            <a:extLst>
              <a:ext uri="{FF2B5EF4-FFF2-40B4-BE49-F238E27FC236}">
                <a16:creationId xmlns:a16="http://schemas.microsoft.com/office/drawing/2014/main" id="{9603C06E-A320-46EB-8A58-A9B89A88807D}"/>
              </a:ext>
            </a:extLst>
          </p:cNvPr>
          <p:cNvSpPr>
            <a:spLocks noGrp="1"/>
          </p:cNvSpPr>
          <p:nvPr>
            <p:ph idx="1"/>
          </p:nvPr>
        </p:nvSpPr>
        <p:spPr>
          <a:xfrm>
            <a:off x="645130" y="2052918"/>
            <a:ext cx="9404723" cy="4195481"/>
          </a:xfrm>
        </p:spPr>
        <p:txBody>
          <a:bodyPr>
            <a:normAutofit/>
          </a:bodyPr>
          <a:lstStyle/>
          <a:p>
            <a:r>
              <a:rPr lang="en-US" sz="2400" dirty="0">
                <a:latin typeface="Arial" panose="020B0604020202020204" pitchFamily="34" charset="0"/>
                <a:cs typeface="Arial" panose="020B0604020202020204" pitchFamily="34" charset="0"/>
              </a:rPr>
              <a:t>Most prominent causes of proper or improper usage:</a:t>
            </a:r>
          </a:p>
          <a:p>
            <a:pPr lvl="1"/>
            <a:r>
              <a:rPr lang="en-US" sz="2000" dirty="0">
                <a:latin typeface="Arial" panose="020B0604020202020204" pitchFamily="34" charset="0"/>
                <a:cs typeface="Arial" panose="020B0604020202020204" pitchFamily="34" charset="0"/>
              </a:rPr>
              <a:t>Respect for and trust in the management agency</a:t>
            </a:r>
            <a:endParaRPr lang="en-US" sz="1800" dirty="0">
              <a:latin typeface="Arial" panose="020B0604020202020204" pitchFamily="34" charset="0"/>
              <a:cs typeface="Arial" panose="020B0604020202020204" pitchFamily="34" charset="0"/>
            </a:endParaRPr>
          </a:p>
          <a:p>
            <a:pPr lvl="1"/>
            <a:r>
              <a:rPr lang="en-US" sz="2000" dirty="0">
                <a:solidFill>
                  <a:schemeClr val="bg2">
                    <a:lumMod val="40000"/>
                    <a:lumOff val="60000"/>
                  </a:schemeClr>
                </a:solidFill>
                <a:latin typeface="Arial" panose="020B0604020202020204" pitchFamily="34" charset="0"/>
                <a:cs typeface="Arial" panose="020B0604020202020204" pitchFamily="34" charset="0"/>
              </a:rPr>
              <a:t>Misunderstanding</a:t>
            </a:r>
            <a:r>
              <a:rPr lang="en-US" sz="2000" dirty="0">
                <a:latin typeface="Arial" panose="020B0604020202020204" pitchFamily="34" charset="0"/>
                <a:cs typeface="Arial" panose="020B0604020202020204" pitchFamily="34" charset="0"/>
              </a:rPr>
              <a:t> how the program works</a:t>
            </a:r>
          </a:p>
          <a:p>
            <a:r>
              <a:rPr lang="en-US" sz="2400" dirty="0">
                <a:latin typeface="Arial" panose="020B0604020202020204" pitchFamily="34" charset="0"/>
                <a:cs typeface="Arial" panose="020B0604020202020204" pitchFamily="34" charset="0"/>
              </a:rPr>
              <a:t>Most common misunderstanding:</a:t>
            </a:r>
          </a:p>
          <a:p>
            <a:pPr lvl="1"/>
            <a:r>
              <a:rPr lang="en-US" sz="2000" dirty="0">
                <a:latin typeface="Arial" panose="020B0604020202020204" pitchFamily="34" charset="0"/>
                <a:cs typeface="Arial" panose="020B0604020202020204" pitchFamily="34" charset="0"/>
              </a:rPr>
              <a:t>Who is supposed to call who?</a:t>
            </a:r>
          </a:p>
          <a:p>
            <a:pPr marL="457200" lvl="1" indent="0">
              <a:buNone/>
            </a:pPr>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Having an easy-to-access, </a:t>
            </a:r>
            <a:r>
              <a:rPr lang="en-US" sz="2400" dirty="0">
                <a:solidFill>
                  <a:schemeClr val="bg2">
                    <a:lumMod val="40000"/>
                    <a:lumOff val="60000"/>
                  </a:schemeClr>
                </a:solidFill>
                <a:latin typeface="Arial" panose="020B0604020202020204" pitchFamily="34" charset="0"/>
                <a:cs typeface="Arial" panose="020B0604020202020204" pitchFamily="34" charset="0"/>
              </a:rPr>
              <a:t>online </a:t>
            </a:r>
            <a:r>
              <a:rPr lang="en-US" sz="2400" dirty="0">
                <a:latin typeface="Arial" panose="020B0604020202020204" pitchFamily="34" charset="0"/>
                <a:cs typeface="Arial" panose="020B0604020202020204" pitchFamily="34" charset="0"/>
              </a:rPr>
              <a:t>explanation of the program and how it works could help with misunderstandings.</a:t>
            </a:r>
          </a:p>
          <a:p>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6E3BC8F-3F26-4BAD-9D3A-A829A64DBAE9}"/>
              </a:ext>
            </a:extLst>
          </p:cNvPr>
          <p:cNvPicPr>
            <a:picLocks noChangeAspect="1"/>
          </p:cNvPicPr>
          <p:nvPr/>
        </p:nvPicPr>
        <p:blipFill rotWithShape="1">
          <a:blip r:embed="rId3"/>
          <a:srcRect b="7916"/>
          <a:stretch/>
        </p:blipFill>
        <p:spPr>
          <a:xfrm>
            <a:off x="9790649" y="2183583"/>
            <a:ext cx="2057400" cy="2043644"/>
          </a:xfrm>
          <a:prstGeom prst="rect">
            <a:avLst/>
          </a:prstGeom>
        </p:spPr>
      </p:pic>
    </p:spTree>
    <p:extLst>
      <p:ext uri="{BB962C8B-B14F-4D97-AF65-F5344CB8AC3E}">
        <p14:creationId xmlns:p14="http://schemas.microsoft.com/office/powerpoint/2010/main" val="225606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B046-FA1D-4239-9D30-61727DF90CB4}"/>
              </a:ext>
            </a:extLst>
          </p:cNvPr>
          <p:cNvSpPr>
            <a:spLocks noGrp="1"/>
          </p:cNvSpPr>
          <p:nvPr>
            <p:ph type="title"/>
          </p:nvPr>
        </p:nvSpPr>
        <p:spPr>
          <a:xfrm>
            <a:off x="2473355" y="149752"/>
            <a:ext cx="7245289" cy="1400530"/>
          </a:xfrm>
        </p:spPr>
        <p:txBody>
          <a:bodyPr/>
          <a:lstStyle/>
          <a:p>
            <a:r>
              <a:rPr lang="en-US" dirty="0"/>
              <a:t>Hunter Satisfaction in Ohio</a:t>
            </a:r>
          </a:p>
        </p:txBody>
      </p:sp>
      <p:graphicFrame>
        <p:nvGraphicFramePr>
          <p:cNvPr id="5" name="Chart 4">
            <a:extLst>
              <a:ext uri="{FF2B5EF4-FFF2-40B4-BE49-F238E27FC236}">
                <a16:creationId xmlns:a16="http://schemas.microsoft.com/office/drawing/2014/main" id="{226BD559-C574-41D7-A9C5-7BF69A417443}"/>
              </a:ext>
            </a:extLst>
          </p:cNvPr>
          <p:cNvGraphicFramePr/>
          <p:nvPr>
            <p:extLst>
              <p:ext uri="{D42A27DB-BD31-4B8C-83A1-F6EECF244321}">
                <p14:modId xmlns:p14="http://schemas.microsoft.com/office/powerpoint/2010/main" val="571324820"/>
              </p:ext>
            </p:extLst>
          </p:nvPr>
        </p:nvGraphicFramePr>
        <p:xfrm>
          <a:off x="-24040" y="438135"/>
          <a:ext cx="6825752" cy="51435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AFD8F3E1-DB20-47A2-9CC3-08626507D78E}"/>
              </a:ext>
            </a:extLst>
          </p:cNvPr>
          <p:cNvGraphicFramePr/>
          <p:nvPr>
            <p:extLst>
              <p:ext uri="{D42A27DB-BD31-4B8C-83A1-F6EECF244321}">
                <p14:modId xmlns:p14="http://schemas.microsoft.com/office/powerpoint/2010/main" val="2228360429"/>
              </p:ext>
            </p:extLst>
          </p:nvPr>
        </p:nvGraphicFramePr>
        <p:xfrm>
          <a:off x="7041652" y="1646163"/>
          <a:ext cx="4022270" cy="43307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Table 7">
            <a:extLst>
              <a:ext uri="{FF2B5EF4-FFF2-40B4-BE49-F238E27FC236}">
                <a16:creationId xmlns:a16="http://schemas.microsoft.com/office/drawing/2014/main" id="{F3C46B3F-D668-497A-8888-B6953F5F413F}"/>
              </a:ext>
            </a:extLst>
          </p:cNvPr>
          <p:cNvGraphicFramePr>
            <a:graphicFrameLocks noGrp="1"/>
          </p:cNvGraphicFramePr>
          <p:nvPr>
            <p:extLst>
              <p:ext uri="{D42A27DB-BD31-4B8C-83A1-F6EECF244321}">
                <p14:modId xmlns:p14="http://schemas.microsoft.com/office/powerpoint/2010/main" val="1924238321"/>
              </p:ext>
            </p:extLst>
          </p:nvPr>
        </p:nvGraphicFramePr>
        <p:xfrm>
          <a:off x="215900" y="1955800"/>
          <a:ext cx="3136900" cy="3486150"/>
        </p:xfrm>
        <a:graphic>
          <a:graphicData uri="http://schemas.openxmlformats.org/drawingml/2006/table">
            <a:tbl>
              <a:tblPr>
                <a:tableStyleId>{5C22544A-7EE6-4342-B048-85BDC9FD1C3A}</a:tableStyleId>
              </a:tblPr>
              <a:tblGrid>
                <a:gridCol w="3136900">
                  <a:extLst>
                    <a:ext uri="{9D8B030D-6E8A-4147-A177-3AD203B41FA5}">
                      <a16:colId xmlns:a16="http://schemas.microsoft.com/office/drawing/2014/main" val="3712277881"/>
                    </a:ext>
                  </a:extLst>
                </a:gridCol>
              </a:tblGrid>
              <a:tr h="180975">
                <a:tc>
                  <a:txBody>
                    <a:bodyPr/>
                    <a:lstStyle/>
                    <a:p>
                      <a:pPr algn="r" fontAlgn="b">
                        <a:spcAft>
                          <a:spcPts val="600"/>
                        </a:spcAft>
                      </a:pPr>
                      <a:r>
                        <a:rPr lang="en-US" sz="1800" u="none" strike="noStrike" dirty="0">
                          <a:solidFill>
                            <a:schemeClr val="tx1"/>
                          </a:solidFill>
                          <a:effectLst/>
                        </a:rPr>
                        <a:t>Number of deer on property hunted most</a:t>
                      </a:r>
                      <a:br>
                        <a:rPr lang="en-US" sz="300" u="none" strike="noStrike" dirty="0">
                          <a:solidFill>
                            <a:schemeClr val="tx1"/>
                          </a:solidFill>
                          <a:effectLst/>
                        </a:rPr>
                      </a:br>
                      <a:endParaRPr lang="en-US" sz="3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37945"/>
                  </a:ext>
                </a:extLst>
              </a:tr>
              <a:tr h="180975">
                <a:tc>
                  <a:txBody>
                    <a:bodyPr/>
                    <a:lstStyle/>
                    <a:p>
                      <a:pPr algn="r" fontAlgn="b">
                        <a:spcAft>
                          <a:spcPts val="600"/>
                        </a:spcAft>
                      </a:pPr>
                      <a:r>
                        <a:rPr lang="en-US" sz="1800" u="none" strike="noStrike" dirty="0">
                          <a:solidFill>
                            <a:schemeClr val="tx1"/>
                          </a:solidFill>
                          <a:effectLst/>
                        </a:rPr>
                        <a:t>Number of antlered deer on property hunted most</a:t>
                      </a:r>
                      <a:br>
                        <a:rPr lang="en-US" sz="300" u="none" strike="noStrike" dirty="0">
                          <a:solidFill>
                            <a:schemeClr val="tx1"/>
                          </a:solidFill>
                          <a:effectLst/>
                        </a:rPr>
                      </a:br>
                      <a:endParaRPr lang="en-US" sz="3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879238624"/>
                  </a:ext>
                </a:extLst>
              </a:tr>
              <a:tr h="180975">
                <a:tc>
                  <a:txBody>
                    <a:bodyPr/>
                    <a:lstStyle/>
                    <a:p>
                      <a:pPr algn="r" fontAlgn="b">
                        <a:spcAft>
                          <a:spcPts val="600"/>
                        </a:spcAft>
                      </a:pPr>
                      <a:br>
                        <a:rPr lang="en-US" sz="900" u="none" strike="noStrike" dirty="0">
                          <a:solidFill>
                            <a:schemeClr val="tx1"/>
                          </a:solidFill>
                          <a:effectLst/>
                        </a:rPr>
                      </a:br>
                      <a:r>
                        <a:rPr lang="en-US" sz="1800" u="none" strike="noStrike" dirty="0">
                          <a:solidFill>
                            <a:schemeClr val="tx1"/>
                          </a:solidFill>
                          <a:effectLst/>
                        </a:rPr>
                        <a:t>Number of deer harvested</a:t>
                      </a:r>
                      <a:br>
                        <a:rPr lang="en-US" sz="900" u="none" strike="noStrike" dirty="0">
                          <a:solidFill>
                            <a:schemeClr val="tx1"/>
                          </a:solidFill>
                          <a:effectLst/>
                        </a:rPr>
                      </a:br>
                      <a:endParaRPr lang="en-US" sz="9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07664354"/>
                  </a:ext>
                </a:extLst>
              </a:tr>
              <a:tr h="180975">
                <a:tc>
                  <a:txBody>
                    <a:bodyPr/>
                    <a:lstStyle/>
                    <a:p>
                      <a:pPr algn="r" fontAlgn="b">
                        <a:spcAft>
                          <a:spcPts val="600"/>
                        </a:spcAft>
                      </a:pPr>
                      <a:br>
                        <a:rPr lang="en-US" sz="900" u="none" strike="noStrike" dirty="0">
                          <a:solidFill>
                            <a:schemeClr val="tx1"/>
                          </a:solidFill>
                          <a:effectLst/>
                        </a:rPr>
                      </a:br>
                      <a:r>
                        <a:rPr lang="en-US" sz="1800" u="none" strike="noStrike" dirty="0">
                          <a:solidFill>
                            <a:schemeClr val="tx1"/>
                          </a:solidFill>
                          <a:effectLst/>
                        </a:rPr>
                        <a:t>Hunting pressure</a:t>
                      </a:r>
                      <a:br>
                        <a:rPr lang="en-US" sz="900" u="none" strike="noStrike" dirty="0">
                          <a:solidFill>
                            <a:schemeClr val="tx1"/>
                          </a:solidFill>
                          <a:effectLst/>
                        </a:rPr>
                      </a:br>
                      <a:endParaRPr lang="en-US" sz="9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3895456110"/>
                  </a:ext>
                </a:extLst>
              </a:tr>
              <a:tr h="180975">
                <a:tc>
                  <a:txBody>
                    <a:bodyPr/>
                    <a:lstStyle/>
                    <a:p>
                      <a:pPr algn="r" fontAlgn="b">
                        <a:spcAft>
                          <a:spcPts val="600"/>
                        </a:spcAft>
                      </a:pPr>
                      <a:r>
                        <a:rPr lang="en-US" sz="1800" u="none" strike="noStrike" dirty="0">
                          <a:solidFill>
                            <a:schemeClr val="tx1"/>
                          </a:solidFill>
                          <a:effectLst/>
                        </a:rPr>
                        <a:t>Management of Ohio's deer herd</a:t>
                      </a:r>
                      <a:br>
                        <a:rPr lang="en-US" sz="300" u="none" strike="noStrike" dirty="0">
                          <a:solidFill>
                            <a:schemeClr val="tx1"/>
                          </a:solidFill>
                          <a:effectLst/>
                        </a:rPr>
                      </a:br>
                      <a:endParaRPr lang="en-US" sz="3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97284399"/>
                  </a:ext>
                </a:extLst>
              </a:tr>
              <a:tr h="180975">
                <a:tc>
                  <a:txBody>
                    <a:bodyPr/>
                    <a:lstStyle/>
                    <a:p>
                      <a:pPr algn="r" fontAlgn="b">
                        <a:spcAft>
                          <a:spcPts val="600"/>
                        </a:spcAft>
                      </a:pPr>
                      <a:r>
                        <a:rPr lang="en-US" sz="1800" u="none" strike="noStrike" dirty="0">
                          <a:solidFill>
                            <a:schemeClr val="tx1"/>
                          </a:solidFill>
                          <a:effectLst/>
                        </a:rPr>
                        <a:t>Overall deer hunting experience</a:t>
                      </a:r>
                      <a:endParaRPr lang="en-US" sz="1800" b="0" i="0" u="none" strike="noStrike" dirty="0">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037381590"/>
                  </a:ext>
                </a:extLst>
              </a:tr>
            </a:tbl>
          </a:graphicData>
        </a:graphic>
      </p:graphicFrame>
      <p:sp>
        <p:nvSpPr>
          <p:cNvPr id="9" name="TextBox 8">
            <a:extLst>
              <a:ext uri="{FF2B5EF4-FFF2-40B4-BE49-F238E27FC236}">
                <a16:creationId xmlns:a16="http://schemas.microsoft.com/office/drawing/2014/main" id="{61D0612D-F8B3-4A32-8EE4-D5FACBADA9CB}"/>
              </a:ext>
            </a:extLst>
          </p:cNvPr>
          <p:cNvSpPr txBox="1"/>
          <p:nvPr/>
        </p:nvSpPr>
        <p:spPr>
          <a:xfrm>
            <a:off x="7634015" y="5976864"/>
            <a:ext cx="2997200" cy="707886"/>
          </a:xfrm>
          <a:prstGeom prst="rect">
            <a:avLst/>
          </a:prstGeom>
          <a:noFill/>
        </p:spPr>
        <p:txBody>
          <a:bodyPr wrap="square" rtlCol="0">
            <a:spAutoFit/>
          </a:bodyPr>
          <a:lstStyle/>
          <a:p>
            <a:r>
              <a:rPr lang="en-US" sz="2000" b="1" dirty="0"/>
              <a:t>Fig 1B</a:t>
            </a:r>
            <a:r>
              <a:rPr lang="en-US" sz="2000" dirty="0"/>
              <a:t>. Satisfaction on public lands.</a:t>
            </a:r>
          </a:p>
        </p:txBody>
      </p:sp>
      <p:sp>
        <p:nvSpPr>
          <p:cNvPr id="10" name="TextBox 9">
            <a:extLst>
              <a:ext uri="{FF2B5EF4-FFF2-40B4-BE49-F238E27FC236}">
                <a16:creationId xmlns:a16="http://schemas.microsoft.com/office/drawing/2014/main" id="{63020BEA-0714-48AA-8263-3AC7B5F21832}"/>
              </a:ext>
            </a:extLst>
          </p:cNvPr>
          <p:cNvSpPr txBox="1"/>
          <p:nvPr/>
        </p:nvSpPr>
        <p:spPr>
          <a:xfrm>
            <a:off x="3868557" y="5918800"/>
            <a:ext cx="2997200" cy="707886"/>
          </a:xfrm>
          <a:prstGeom prst="rect">
            <a:avLst/>
          </a:prstGeom>
          <a:noFill/>
        </p:spPr>
        <p:txBody>
          <a:bodyPr wrap="square" rtlCol="0">
            <a:spAutoFit/>
          </a:bodyPr>
          <a:lstStyle/>
          <a:p>
            <a:r>
              <a:rPr lang="en-US" sz="2000" b="1" dirty="0"/>
              <a:t>Fig 1A</a:t>
            </a:r>
            <a:r>
              <a:rPr lang="en-US" sz="2000" dirty="0"/>
              <a:t>. Satisfaction on CHP lands.</a:t>
            </a:r>
          </a:p>
        </p:txBody>
      </p:sp>
      <p:graphicFrame>
        <p:nvGraphicFramePr>
          <p:cNvPr id="4" name="Chart 3">
            <a:extLst>
              <a:ext uri="{FF2B5EF4-FFF2-40B4-BE49-F238E27FC236}">
                <a16:creationId xmlns:a16="http://schemas.microsoft.com/office/drawing/2014/main" id="{FF30B7C0-1CDB-42F1-9868-B2613C0D266E}"/>
              </a:ext>
            </a:extLst>
          </p:cNvPr>
          <p:cNvGraphicFramePr/>
          <p:nvPr>
            <p:extLst>
              <p:ext uri="{D42A27DB-BD31-4B8C-83A1-F6EECF244321}">
                <p14:modId xmlns:p14="http://schemas.microsoft.com/office/powerpoint/2010/main" val="2814399812"/>
              </p:ext>
            </p:extLst>
          </p:nvPr>
        </p:nvGraphicFramePr>
        <p:xfrm>
          <a:off x="3424872" y="1607348"/>
          <a:ext cx="3947886" cy="433070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4071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E92C-C8EC-4D2E-A65D-91393C6ABDF5}"/>
              </a:ext>
            </a:extLst>
          </p:cNvPr>
          <p:cNvSpPr>
            <a:spLocks noGrp="1"/>
          </p:cNvSpPr>
          <p:nvPr>
            <p:ph type="title"/>
          </p:nvPr>
        </p:nvSpPr>
        <p:spPr>
          <a:xfrm>
            <a:off x="648930" y="629266"/>
            <a:ext cx="9252154" cy="1223983"/>
          </a:xfrm>
        </p:spPr>
        <p:txBody>
          <a:bodyPr>
            <a:normAutofit/>
          </a:bodyPr>
          <a:lstStyle/>
          <a:p>
            <a:r>
              <a:rPr lang="en-US" sz="3900" dirty="0">
                <a:latin typeface="Arial" panose="020B0604020202020204" pitchFamily="34" charset="0"/>
                <a:cs typeface="Arial" panose="020B0604020202020204" pitchFamily="34" charset="0"/>
              </a:rPr>
              <a:t>Discrete Choice Experiment Section</a:t>
            </a:r>
          </a:p>
        </p:txBody>
      </p:sp>
      <p:sp>
        <p:nvSpPr>
          <p:cNvPr id="3" name="Content Placeholder 2">
            <a:extLst>
              <a:ext uri="{FF2B5EF4-FFF2-40B4-BE49-F238E27FC236}">
                <a16:creationId xmlns:a16="http://schemas.microsoft.com/office/drawing/2014/main" id="{C88B94B9-4922-4CCE-816E-9B1AA229521F}"/>
              </a:ext>
            </a:extLst>
          </p:cNvPr>
          <p:cNvSpPr>
            <a:spLocks noGrp="1"/>
          </p:cNvSpPr>
          <p:nvPr>
            <p:ph idx="1"/>
          </p:nvPr>
        </p:nvSpPr>
        <p:spPr>
          <a:xfrm>
            <a:off x="6665661" y="1797270"/>
            <a:ext cx="5526339" cy="4767492"/>
          </a:xfrm>
        </p:spPr>
        <p:txBody>
          <a:bodyPr>
            <a:normAutofit lnSpcReduction="10000"/>
          </a:bodyPr>
          <a:lstStyle/>
          <a:p>
            <a:r>
              <a:rPr lang="en-US" sz="2400" dirty="0">
                <a:latin typeface="Arial" panose="020B0604020202020204" pitchFamily="34" charset="0"/>
                <a:cs typeface="Arial" panose="020B0604020202020204" pitchFamily="34" charset="0"/>
              </a:rPr>
              <a:t>Factors of the program that were assessed for preferences:</a:t>
            </a:r>
          </a:p>
          <a:p>
            <a:pPr lvl="1"/>
            <a:r>
              <a:rPr lang="en-US" sz="2200" dirty="0">
                <a:latin typeface="Arial" panose="020B0604020202020204" pitchFamily="34" charset="0"/>
                <a:cs typeface="Arial" panose="020B0604020202020204" pitchFamily="34" charset="0"/>
              </a:rPr>
              <a:t>Focus of the program</a:t>
            </a:r>
          </a:p>
          <a:p>
            <a:pPr lvl="1"/>
            <a:r>
              <a:rPr lang="en-US" sz="2200" dirty="0">
                <a:latin typeface="Arial" panose="020B0604020202020204" pitchFamily="34" charset="0"/>
                <a:cs typeface="Arial" panose="020B0604020202020204" pitchFamily="34" charset="0"/>
              </a:rPr>
              <a:t>Recreation requirement</a:t>
            </a:r>
          </a:p>
          <a:p>
            <a:pPr lvl="1"/>
            <a:r>
              <a:rPr lang="en-US" sz="2200" dirty="0">
                <a:latin typeface="Arial" panose="020B0604020202020204" pitchFamily="34" charset="0"/>
                <a:cs typeface="Arial" panose="020B0604020202020204" pitchFamily="34" charset="0"/>
              </a:rPr>
              <a:t>Frequency of contact</a:t>
            </a:r>
          </a:p>
          <a:p>
            <a:pPr lvl="1"/>
            <a:r>
              <a:rPr lang="en-US" sz="2200" dirty="0">
                <a:latin typeface="Arial" panose="020B0604020202020204" pitchFamily="34" charset="0"/>
                <a:cs typeface="Arial" panose="020B0604020202020204" pitchFamily="34" charset="0"/>
              </a:rPr>
              <a:t>Control over access</a:t>
            </a:r>
          </a:p>
          <a:p>
            <a:pPr lvl="1"/>
            <a:r>
              <a:rPr lang="en-US" sz="2200" dirty="0">
                <a:latin typeface="Arial" panose="020B0604020202020204" pitchFamily="34" charset="0"/>
                <a:cs typeface="Arial" panose="020B0604020202020204" pitchFamily="34" charset="0"/>
              </a:rPr>
              <a:t>Incentives offered</a:t>
            </a:r>
          </a:p>
          <a:p>
            <a:pPr lvl="1"/>
            <a:endParaRPr lang="en-US" sz="2200" dirty="0">
              <a:solidFill>
                <a:schemeClr val="bg2">
                  <a:lumMod val="40000"/>
                  <a:lumOff val="60000"/>
                </a:schemeClr>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Individuals are assumed to choose the scenario that maximizes their satisfaction </a:t>
            </a:r>
            <a:r>
              <a:rPr lang="en-US" sz="2400" dirty="0">
                <a:solidFill>
                  <a:schemeClr val="bg2">
                    <a:lumMod val="40000"/>
                    <a:lumOff val="60000"/>
                  </a:schemeClr>
                </a:solidFill>
                <a:latin typeface="Arial" panose="020B0604020202020204" pitchFamily="34" charset="0"/>
                <a:cs typeface="Arial" panose="020B0604020202020204" pitchFamily="34" charset="0"/>
              </a:rPr>
              <a:t>(Louviere et al. 2008).</a:t>
            </a:r>
          </a:p>
          <a:p>
            <a:endParaRPr lang="en-US" sz="2400" dirty="0">
              <a:solidFill>
                <a:schemeClr val="bg2">
                  <a:lumMod val="40000"/>
                  <a:lumOff val="60000"/>
                </a:schemeClr>
              </a:solidFill>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4DF0E13-A4A5-41CB-8350-54E494AA7BB1}"/>
              </a:ext>
            </a:extLst>
          </p:cNvPr>
          <p:cNvPicPr>
            <a:picLocks noChangeAspect="1"/>
          </p:cNvPicPr>
          <p:nvPr/>
        </p:nvPicPr>
        <p:blipFill>
          <a:blip r:embed="rId4"/>
          <a:stretch>
            <a:fillRect/>
          </a:stretch>
        </p:blipFill>
        <p:spPr>
          <a:xfrm>
            <a:off x="147120" y="2222720"/>
            <a:ext cx="6299925" cy="3068405"/>
          </a:xfrm>
          <a:prstGeom prst="rect">
            <a:avLst/>
          </a:prstGeom>
        </p:spPr>
      </p:pic>
    </p:spTree>
    <p:extLst>
      <p:ext uri="{BB962C8B-B14F-4D97-AF65-F5344CB8AC3E}">
        <p14:creationId xmlns:p14="http://schemas.microsoft.com/office/powerpoint/2010/main" val="344445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E92C-C8EC-4D2E-A65D-91393C6ABDF5}"/>
              </a:ext>
            </a:extLst>
          </p:cNvPr>
          <p:cNvSpPr>
            <a:spLocks noGrp="1"/>
          </p:cNvSpPr>
          <p:nvPr>
            <p:ph type="title"/>
          </p:nvPr>
        </p:nvSpPr>
        <p:spPr>
          <a:xfrm>
            <a:off x="648930" y="629266"/>
            <a:ext cx="9252154" cy="1223983"/>
          </a:xfrm>
        </p:spPr>
        <p:txBody>
          <a:bodyPr>
            <a:normAutofit/>
          </a:bodyPr>
          <a:lstStyle/>
          <a:p>
            <a:r>
              <a:rPr lang="en-US" sz="3900" dirty="0">
                <a:latin typeface="Arial" panose="020B0604020202020204" pitchFamily="34" charset="0"/>
                <a:cs typeface="Arial" panose="020B0604020202020204" pitchFamily="34" charset="0"/>
              </a:rPr>
              <a:t>Discrete Choice Experiment Section</a:t>
            </a:r>
          </a:p>
        </p:txBody>
      </p:sp>
      <p:sp>
        <p:nvSpPr>
          <p:cNvPr id="3" name="Content Placeholder 2">
            <a:extLst>
              <a:ext uri="{FF2B5EF4-FFF2-40B4-BE49-F238E27FC236}">
                <a16:creationId xmlns:a16="http://schemas.microsoft.com/office/drawing/2014/main" id="{C88B94B9-4922-4CCE-816E-9B1AA229521F}"/>
              </a:ext>
            </a:extLst>
          </p:cNvPr>
          <p:cNvSpPr>
            <a:spLocks noGrp="1"/>
          </p:cNvSpPr>
          <p:nvPr>
            <p:ph idx="1"/>
          </p:nvPr>
        </p:nvSpPr>
        <p:spPr>
          <a:xfrm>
            <a:off x="6665661" y="2027228"/>
            <a:ext cx="5526339" cy="4767492"/>
          </a:xfrm>
        </p:spPr>
        <p:txBody>
          <a:bodyPr>
            <a:normAutofit/>
          </a:bodyPr>
          <a:lstStyle/>
          <a:p>
            <a:r>
              <a:rPr lang="en-US" sz="2400" dirty="0">
                <a:latin typeface="Arial" panose="020B0604020202020204" pitchFamily="34" charset="0"/>
                <a:cs typeface="Arial" panose="020B0604020202020204" pitchFamily="34" charset="0"/>
              </a:rPr>
              <a:t>Key Findings:</a:t>
            </a:r>
          </a:p>
          <a:p>
            <a:pPr lvl="1"/>
            <a:r>
              <a:rPr lang="en-US" sz="2400" dirty="0">
                <a:latin typeface="Arial" panose="020B0604020202020204" pitchFamily="34" charset="0"/>
                <a:cs typeface="Arial" panose="020B0604020202020204" pitchFamily="34" charset="0"/>
              </a:rPr>
              <a:t>CHP landowners </a:t>
            </a:r>
            <a:r>
              <a:rPr lang="en-US" sz="2400" dirty="0">
                <a:solidFill>
                  <a:schemeClr val="bg2">
                    <a:lumMod val="40000"/>
                    <a:lumOff val="60000"/>
                  </a:schemeClr>
                </a:solidFill>
                <a:latin typeface="Arial" panose="020B0604020202020204" pitchFamily="34" charset="0"/>
                <a:cs typeface="Arial" panose="020B0604020202020204" pitchFamily="34" charset="0"/>
              </a:rPr>
              <a:t>don’t want</a:t>
            </a:r>
            <a:r>
              <a:rPr lang="en-US" sz="2400" dirty="0">
                <a:latin typeface="Arial" panose="020B0604020202020204" pitchFamily="34" charset="0"/>
                <a:cs typeface="Arial" panose="020B0604020202020204" pitchFamily="34" charset="0"/>
              </a:rPr>
              <a:t> small payments of $2-$5 per acre</a:t>
            </a:r>
          </a:p>
          <a:p>
            <a:pPr lvl="1"/>
            <a:r>
              <a:rPr lang="en-US" sz="2400" dirty="0">
                <a:latin typeface="Arial" panose="020B0604020202020204" pitchFamily="34" charset="0"/>
                <a:cs typeface="Arial" panose="020B0604020202020204" pitchFamily="34" charset="0"/>
              </a:rPr>
              <a:t>CHP landowners </a:t>
            </a:r>
            <a:r>
              <a:rPr lang="en-US" sz="2400" dirty="0">
                <a:solidFill>
                  <a:schemeClr val="bg2">
                    <a:lumMod val="40000"/>
                    <a:lumOff val="60000"/>
                  </a:schemeClr>
                </a:solidFill>
                <a:latin typeface="Arial" panose="020B0604020202020204" pitchFamily="34" charset="0"/>
                <a:cs typeface="Arial" panose="020B0604020202020204" pitchFamily="34" charset="0"/>
              </a:rPr>
              <a:t>want</a:t>
            </a:r>
            <a:r>
              <a:rPr lang="en-US" sz="2400" dirty="0">
                <a:latin typeface="Arial" panose="020B0604020202020204" pitchFamily="34" charset="0"/>
                <a:cs typeface="Arial" panose="020B0604020202020204" pitchFamily="34" charset="0"/>
              </a:rPr>
              <a:t> to make the decisions over who gets access</a:t>
            </a:r>
          </a:p>
          <a:p>
            <a:pPr lvl="1"/>
            <a:r>
              <a:rPr lang="en-US" sz="2400" dirty="0">
                <a:latin typeface="Arial" panose="020B0604020202020204" pitchFamily="34" charset="0"/>
                <a:cs typeface="Arial" panose="020B0604020202020204" pitchFamily="34" charset="0"/>
              </a:rPr>
              <a:t>CHP Landowners </a:t>
            </a:r>
            <a:r>
              <a:rPr lang="en-US" sz="2400" dirty="0">
                <a:solidFill>
                  <a:schemeClr val="bg2">
                    <a:lumMod val="40000"/>
                    <a:lumOff val="60000"/>
                  </a:schemeClr>
                </a:solidFill>
                <a:latin typeface="Arial" panose="020B0604020202020204" pitchFamily="34" charset="0"/>
                <a:cs typeface="Arial" panose="020B0604020202020204" pitchFamily="34" charset="0"/>
              </a:rPr>
              <a:t>want</a:t>
            </a:r>
            <a:r>
              <a:rPr lang="en-US" sz="2400" dirty="0">
                <a:latin typeface="Arial" panose="020B0604020202020204" pitchFamily="34" charset="0"/>
                <a:cs typeface="Arial" panose="020B0604020202020204" pitchFamily="34" charset="0"/>
              </a:rPr>
              <a:t> to have law enforcement around more frequently. </a:t>
            </a:r>
          </a:p>
          <a:p>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4DF0E13-A4A5-41CB-8350-54E494AA7BB1}"/>
              </a:ext>
            </a:extLst>
          </p:cNvPr>
          <p:cNvPicPr>
            <a:picLocks noChangeAspect="1"/>
          </p:cNvPicPr>
          <p:nvPr/>
        </p:nvPicPr>
        <p:blipFill>
          <a:blip r:embed="rId4"/>
          <a:stretch>
            <a:fillRect/>
          </a:stretch>
        </p:blipFill>
        <p:spPr>
          <a:xfrm>
            <a:off x="147120" y="2222720"/>
            <a:ext cx="6299925" cy="3068405"/>
          </a:xfrm>
          <a:prstGeom prst="rect">
            <a:avLst/>
          </a:prstGeom>
        </p:spPr>
      </p:pic>
    </p:spTree>
    <p:extLst>
      <p:ext uri="{BB962C8B-B14F-4D97-AF65-F5344CB8AC3E}">
        <p14:creationId xmlns:p14="http://schemas.microsoft.com/office/powerpoint/2010/main" val="143686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218ECD3E-8331-45E2-8081-CCC6E434098E}"/>
              </a:ext>
            </a:extLst>
          </p:cNvPr>
          <p:cNvSpPr txBox="1">
            <a:spLocks/>
          </p:cNvSpPr>
          <p:nvPr/>
        </p:nvSpPr>
        <p:spPr>
          <a:xfrm>
            <a:off x="6683829" y="1447800"/>
            <a:ext cx="4206593" cy="3329581"/>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700"/>
              <a:t>Relative Importance of </a:t>
            </a:r>
            <a:r>
              <a:rPr lang="en-US" sz="4700">
                <a:solidFill>
                  <a:schemeClr val="bg2">
                    <a:lumMod val="40000"/>
                    <a:lumOff val="60000"/>
                  </a:schemeClr>
                </a:solidFill>
              </a:rPr>
              <a:t>Factors</a:t>
            </a:r>
            <a:r>
              <a:rPr lang="en-US" sz="4700"/>
              <a:t> on Enrollment Choice</a:t>
            </a:r>
            <a:endParaRPr lang="en-US" sz="4700" dirty="0"/>
          </a:p>
        </p:txBody>
      </p:sp>
      <p:graphicFrame>
        <p:nvGraphicFramePr>
          <p:cNvPr id="25" name="Chart 24">
            <a:extLst>
              <a:ext uri="{FF2B5EF4-FFF2-40B4-BE49-F238E27FC236}">
                <a16:creationId xmlns:a16="http://schemas.microsoft.com/office/drawing/2014/main" id="{D75C4C8A-C05C-439E-B350-D735C7C1DE6C}"/>
              </a:ext>
            </a:extLst>
          </p:cNvPr>
          <p:cNvGraphicFramePr/>
          <p:nvPr>
            <p:extLst>
              <p:ext uri="{D42A27DB-BD31-4B8C-83A1-F6EECF244321}">
                <p14:modId xmlns:p14="http://schemas.microsoft.com/office/powerpoint/2010/main" val="425627456"/>
              </p:ext>
            </p:extLst>
          </p:nvPr>
        </p:nvGraphicFramePr>
        <p:xfrm>
          <a:off x="-560644" y="-899984"/>
          <a:ext cx="8287265" cy="86579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28437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6FE3-E7BF-44DF-9085-5CE3A15E3A31}"/>
              </a:ext>
            </a:extLst>
          </p:cNvPr>
          <p:cNvSpPr>
            <a:spLocks noGrp="1"/>
          </p:cNvSpPr>
          <p:nvPr>
            <p:ph type="title"/>
          </p:nvPr>
        </p:nvSpPr>
        <p:spPr>
          <a:xfrm>
            <a:off x="648930" y="629266"/>
            <a:ext cx="9252154" cy="1223983"/>
          </a:xfrm>
        </p:spPr>
        <p:txBody>
          <a:bodyPr>
            <a:normAutofit/>
          </a:bodyPr>
          <a:lstStyle/>
          <a:p>
            <a:r>
              <a:rPr lang="en-US" dirty="0">
                <a:latin typeface="Calibri" panose="020F0502020204030204" pitchFamily="34" charset="0"/>
                <a:cs typeface="Calibri" panose="020F0502020204030204" pitchFamily="34" charset="0"/>
              </a:rPr>
              <a:t>Future Work</a:t>
            </a:r>
          </a:p>
        </p:txBody>
      </p:sp>
      <p:sp>
        <p:nvSpPr>
          <p:cNvPr id="3" name="Content Placeholder 2">
            <a:extLst>
              <a:ext uri="{FF2B5EF4-FFF2-40B4-BE49-F238E27FC236}">
                <a16:creationId xmlns:a16="http://schemas.microsoft.com/office/drawing/2014/main" id="{C4D430B2-1A89-4014-80B5-3EFB8F99DCC1}"/>
              </a:ext>
            </a:extLst>
          </p:cNvPr>
          <p:cNvSpPr>
            <a:spLocks noGrp="1"/>
          </p:cNvSpPr>
          <p:nvPr>
            <p:ph idx="1"/>
          </p:nvPr>
        </p:nvSpPr>
        <p:spPr>
          <a:xfrm>
            <a:off x="604069" y="1455684"/>
            <a:ext cx="6587759" cy="5141060"/>
          </a:xfrm>
        </p:spPr>
        <p:txBody>
          <a:bodyPr>
            <a:normAutofit/>
          </a:bodyPr>
          <a:lstStyle/>
          <a:p>
            <a:pPr>
              <a:lnSpc>
                <a:spcPct val="90000"/>
              </a:lnSpc>
            </a:pPr>
            <a:r>
              <a:rPr lang="en-US" dirty="0">
                <a:latin typeface="Calibri" panose="020F0502020204030204" pitchFamily="34" charset="0"/>
                <a:cs typeface="Calibri" panose="020F0502020204030204" pitchFamily="34" charset="0"/>
              </a:rPr>
              <a:t>2019 survey of landowners owning 10 acres:</a:t>
            </a:r>
          </a:p>
          <a:p>
            <a:pPr lvl="1">
              <a:lnSpc>
                <a:spcPct val="90000"/>
              </a:lnSpc>
            </a:pPr>
            <a:r>
              <a:rPr lang="en-US" sz="2000" dirty="0">
                <a:latin typeface="Calibri" panose="020F0502020204030204" pitchFamily="34" charset="0"/>
                <a:cs typeface="Calibri" panose="020F0502020204030204" pitchFamily="34" charset="0"/>
              </a:rPr>
              <a:t>Focused on the Scioto River watershed due to limited hunting lands in proportion to hunters.</a:t>
            </a:r>
          </a:p>
          <a:p>
            <a:pPr lvl="1">
              <a:lnSpc>
                <a:spcPct val="90000"/>
              </a:lnSpc>
            </a:pPr>
            <a:r>
              <a:rPr lang="en-US" sz="2000" dirty="0">
                <a:solidFill>
                  <a:schemeClr val="bg2">
                    <a:lumMod val="40000"/>
                    <a:lumOff val="60000"/>
                  </a:schemeClr>
                </a:solidFill>
                <a:latin typeface="Calibri" panose="020F0502020204030204" pitchFamily="34" charset="0"/>
                <a:cs typeface="Calibri" panose="020F0502020204030204" pitchFamily="34" charset="0"/>
              </a:rPr>
              <a:t>1512 respondents</a:t>
            </a:r>
          </a:p>
          <a:p>
            <a:pPr>
              <a:lnSpc>
                <a:spcPct val="90000"/>
              </a:lnSpc>
            </a:pPr>
            <a:r>
              <a:rPr lang="en-US" dirty="0">
                <a:latin typeface="Calibri" panose="020F0502020204030204" pitchFamily="34" charset="0"/>
                <a:cs typeface="Calibri" panose="020F0502020204030204" pitchFamily="34" charset="0"/>
              </a:rPr>
              <a:t>2019 pilot survey of Scioto </a:t>
            </a:r>
            <a:r>
              <a:rPr lang="en-US" dirty="0">
                <a:solidFill>
                  <a:schemeClr val="accent1">
                    <a:lumMod val="20000"/>
                    <a:lumOff val="80000"/>
                  </a:schemeClr>
                </a:solidFill>
                <a:latin typeface="Calibri" panose="020F0502020204030204" pitchFamily="34" charset="0"/>
                <a:cs typeface="Calibri" panose="020F0502020204030204" pitchFamily="34" charset="0"/>
              </a:rPr>
              <a:t>CREP</a:t>
            </a:r>
            <a:r>
              <a:rPr lang="en-US" dirty="0">
                <a:latin typeface="Calibri" panose="020F0502020204030204" pitchFamily="34" charset="0"/>
                <a:cs typeface="Calibri" panose="020F0502020204030204" pitchFamily="34" charset="0"/>
              </a:rPr>
              <a:t> landowners:</a:t>
            </a:r>
          </a:p>
          <a:p>
            <a:pPr lvl="1">
              <a:lnSpc>
                <a:spcPct val="90000"/>
              </a:lnSpc>
            </a:pPr>
            <a:r>
              <a:rPr lang="en-US" sz="2000" dirty="0">
                <a:latin typeface="Calibri" panose="020F0502020204030204" pitchFamily="34" charset="0"/>
                <a:cs typeface="Calibri" panose="020F0502020204030204" pitchFamily="34" charset="0"/>
              </a:rPr>
              <a:t>The </a:t>
            </a:r>
            <a:r>
              <a:rPr lang="en-US" sz="2000" dirty="0">
                <a:solidFill>
                  <a:schemeClr val="accent1">
                    <a:lumMod val="20000"/>
                    <a:lumOff val="80000"/>
                  </a:schemeClr>
                </a:solidFill>
                <a:latin typeface="Calibri" panose="020F0502020204030204" pitchFamily="34" charset="0"/>
                <a:cs typeface="Calibri" panose="020F0502020204030204" pitchFamily="34" charset="0"/>
              </a:rPr>
              <a:t>CREP (Conservation Reserve Enhancement Program) </a:t>
            </a:r>
            <a:r>
              <a:rPr lang="en-US" sz="2000" dirty="0">
                <a:latin typeface="Calibri" panose="020F0502020204030204" pitchFamily="34" charset="0"/>
                <a:cs typeface="Calibri" panose="020F0502020204030204" pitchFamily="34" charset="0"/>
              </a:rPr>
              <a:t>is suspected to lose land due to reduced payments to landowners. We focused on these landowners, offering larger payments in the survey’s choice experiment section, to keep their lands in the </a:t>
            </a:r>
            <a:r>
              <a:rPr lang="en-US" sz="2000" dirty="0">
                <a:solidFill>
                  <a:schemeClr val="accent1">
                    <a:lumMod val="20000"/>
                    <a:lumOff val="80000"/>
                  </a:schemeClr>
                </a:solidFill>
                <a:latin typeface="Calibri" panose="020F0502020204030204" pitchFamily="34" charset="0"/>
                <a:cs typeface="Calibri" panose="020F0502020204030204" pitchFamily="34" charset="0"/>
              </a:rPr>
              <a:t>CREP</a:t>
            </a:r>
            <a:r>
              <a:rPr lang="en-US" sz="2000" dirty="0">
                <a:latin typeface="Calibri" panose="020F0502020204030204" pitchFamily="34" charset="0"/>
                <a:cs typeface="Calibri" panose="020F0502020204030204" pitchFamily="34" charset="0"/>
              </a:rPr>
              <a:t>.</a:t>
            </a:r>
          </a:p>
          <a:p>
            <a:pPr lvl="1">
              <a:lnSpc>
                <a:spcPct val="90000"/>
              </a:lnSpc>
            </a:pPr>
            <a:r>
              <a:rPr lang="en-US" sz="2000" dirty="0">
                <a:solidFill>
                  <a:schemeClr val="bg2">
                    <a:lumMod val="40000"/>
                    <a:lumOff val="60000"/>
                  </a:schemeClr>
                </a:solidFill>
                <a:latin typeface="Calibri" panose="020F0502020204030204" pitchFamily="34" charset="0"/>
                <a:cs typeface="Calibri" panose="020F0502020204030204" pitchFamily="34" charset="0"/>
              </a:rPr>
              <a:t>298 respondents</a:t>
            </a:r>
          </a:p>
          <a:p>
            <a:pPr>
              <a:lnSpc>
                <a:spcPct val="90000"/>
              </a:lnSpc>
            </a:pPr>
            <a:r>
              <a:rPr lang="en-US" dirty="0">
                <a:latin typeface="Calibri" panose="020F0502020204030204" pitchFamily="34" charset="0"/>
                <a:cs typeface="Calibri" panose="020F0502020204030204" pitchFamily="34" charset="0"/>
              </a:rPr>
              <a:t>Still working on analysis of the 2019 surveys</a:t>
            </a:r>
            <a:endParaRPr lang="en-US" dirty="0">
              <a:solidFill>
                <a:schemeClr val="bg2">
                  <a:lumMod val="40000"/>
                  <a:lumOff val="60000"/>
                </a:schemeClr>
              </a:solidFill>
              <a:latin typeface="Calibri" panose="020F0502020204030204" pitchFamily="34" charset="0"/>
              <a:cs typeface="Calibri" panose="020F0502020204030204" pitchFamily="34" charset="0"/>
            </a:endParaRPr>
          </a:p>
          <a:p>
            <a:pPr>
              <a:lnSpc>
                <a:spcPct val="90000"/>
              </a:lnSpc>
            </a:pPr>
            <a:endParaRPr lang="en-US" sz="1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B229918-C538-4AEB-91A6-02E8AD0FE82B}"/>
              </a:ext>
            </a:extLst>
          </p:cNvPr>
          <p:cNvPicPr>
            <a:picLocks noChangeAspect="1"/>
          </p:cNvPicPr>
          <p:nvPr/>
        </p:nvPicPr>
        <p:blipFill>
          <a:blip r:embed="rId4"/>
          <a:stretch>
            <a:fillRect/>
          </a:stretch>
        </p:blipFill>
        <p:spPr>
          <a:xfrm>
            <a:off x="7430557" y="1455683"/>
            <a:ext cx="3750299" cy="479271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58965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C5A9BF1-8EE2-4D1D-A62B-DF6CD396544A}"/>
              </a:ext>
            </a:extLst>
          </p:cNvPr>
          <p:cNvCxnSpPr/>
          <p:nvPr/>
        </p:nvCxnSpPr>
        <p:spPr>
          <a:xfrm>
            <a:off x="4047344" y="2190521"/>
            <a:ext cx="0" cy="2710249"/>
          </a:xfrm>
          <a:prstGeom prst="line">
            <a:avLst/>
          </a:prstGeom>
          <a:ln w="28575"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1BD40E8E-C6A5-4112-9BDC-6A4C6A5D8A27}"/>
              </a:ext>
            </a:extLst>
          </p:cNvPr>
          <p:cNvSpPr txBox="1">
            <a:spLocks/>
          </p:cNvSpPr>
          <p:nvPr/>
        </p:nvSpPr>
        <p:spPr>
          <a:xfrm>
            <a:off x="423946" y="804673"/>
            <a:ext cx="3521359" cy="5248656"/>
          </a:xfrm>
          <a:prstGeom prst="rect">
            <a:avLst/>
          </a:prstGeom>
        </p:spPr>
        <p:txBody>
          <a:bodyPr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latin typeface="Arial" panose="020B0604020202020204" pitchFamily="34" charset="0"/>
                <a:cs typeface="Arial" panose="020B0604020202020204" pitchFamily="34" charset="0"/>
              </a:rPr>
              <a:t>Conclusion</a:t>
            </a:r>
          </a:p>
        </p:txBody>
      </p:sp>
      <p:sp>
        <p:nvSpPr>
          <p:cNvPr id="22" name="Content Placeholder 2">
            <a:extLst>
              <a:ext uri="{FF2B5EF4-FFF2-40B4-BE49-F238E27FC236}">
                <a16:creationId xmlns:a16="http://schemas.microsoft.com/office/drawing/2014/main" id="{106E72B0-E98D-4D3E-8A69-B763BF57F6BE}"/>
              </a:ext>
            </a:extLst>
          </p:cNvPr>
          <p:cNvSpPr txBox="1">
            <a:spLocks/>
          </p:cNvSpPr>
          <p:nvPr/>
        </p:nvSpPr>
        <p:spPr>
          <a:xfrm>
            <a:off x="4442097" y="1731723"/>
            <a:ext cx="7405120" cy="4576022"/>
          </a:xfrm>
          <a:prstGeom prst="rect">
            <a:avLst/>
          </a:prstGeom>
        </p:spPr>
        <p:txBody>
          <a:bodyPr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400" dirty="0">
                <a:latin typeface="Arial" panose="020B0604020202020204" pitchFamily="34" charset="0"/>
                <a:cs typeface="Arial" panose="020B0604020202020204" pitchFamily="34" charset="0"/>
              </a:rPr>
              <a:t>The Cooperative, Hunting, Trapping, and Fishing Program intends to provides a </a:t>
            </a:r>
            <a:r>
              <a:rPr lang="en-US" sz="2400" dirty="0">
                <a:solidFill>
                  <a:schemeClr val="bg2">
                    <a:lumMod val="40000"/>
                    <a:lumOff val="60000"/>
                  </a:schemeClr>
                </a:solidFill>
                <a:latin typeface="Arial" panose="020B0604020202020204" pitchFamily="34" charset="0"/>
                <a:cs typeface="Arial" panose="020B0604020202020204" pitchFamily="34" charset="0"/>
              </a:rPr>
              <a:t>private land hunting experience to all Ohio hunters</a:t>
            </a:r>
            <a:r>
              <a:rPr lang="en-US" sz="2400" dirty="0">
                <a:latin typeface="Arial" panose="020B0604020202020204" pitchFamily="34" charset="0"/>
                <a:cs typeface="Arial" panose="020B0604020202020204" pitchFamily="34" charset="0"/>
              </a:rPr>
              <a:t>.</a:t>
            </a:r>
          </a:p>
          <a:p>
            <a:pPr marL="0" indent="0">
              <a:buNone/>
            </a:pPr>
            <a:endParaRPr lang="en-US" sz="800" dirty="0">
              <a:solidFill>
                <a:schemeClr val="bg2">
                  <a:lumMod val="40000"/>
                  <a:lumOff val="60000"/>
                </a:schemeClr>
              </a:solidFill>
              <a:latin typeface="Arial" panose="020B0604020202020204" pitchFamily="34" charset="0"/>
              <a:cs typeface="Arial" panose="020B0604020202020204" pitchFamily="34" charset="0"/>
            </a:endParaRPr>
          </a:p>
          <a:p>
            <a:pPr marL="0" indent="0">
              <a:buNone/>
            </a:pPr>
            <a:endParaRPr lang="en-US" sz="8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Mapping out the </a:t>
            </a:r>
            <a:r>
              <a:rPr lang="en-US" sz="2400" dirty="0">
                <a:solidFill>
                  <a:schemeClr val="bg2">
                    <a:lumMod val="40000"/>
                    <a:lumOff val="60000"/>
                  </a:schemeClr>
                </a:solidFill>
                <a:latin typeface="Arial" panose="020B0604020202020204" pitchFamily="34" charset="0"/>
                <a:cs typeface="Arial" panose="020B0604020202020204" pitchFamily="34" charset="0"/>
              </a:rPr>
              <a:t>physical</a:t>
            </a:r>
            <a:r>
              <a:rPr lang="en-US" sz="2400" dirty="0">
                <a:latin typeface="Arial" panose="020B0604020202020204" pitchFamily="34" charset="0"/>
                <a:cs typeface="Arial" panose="020B0604020202020204" pitchFamily="34" charset="0"/>
              </a:rPr>
              <a:t> and </a:t>
            </a:r>
            <a:r>
              <a:rPr lang="en-US" sz="2400" dirty="0">
                <a:solidFill>
                  <a:schemeClr val="bg2">
                    <a:lumMod val="40000"/>
                    <a:lumOff val="60000"/>
                  </a:schemeClr>
                </a:solidFill>
                <a:latin typeface="Arial" panose="020B0604020202020204" pitchFamily="34" charset="0"/>
                <a:cs typeface="Arial" panose="020B0604020202020204" pitchFamily="34" charset="0"/>
              </a:rPr>
              <a:t>social</a:t>
            </a:r>
            <a:r>
              <a:rPr lang="en-US" sz="2400" dirty="0">
                <a:latin typeface="Arial" panose="020B0604020202020204" pitchFamily="34" charset="0"/>
                <a:cs typeface="Arial" panose="020B0604020202020204" pitchFamily="34" charset="0"/>
              </a:rPr>
              <a:t> factors of a program, such as the CHP, can help identify the strengths and weaknesses of the program.</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Surveys from 2018 and 2019 will help us design a </a:t>
            </a:r>
            <a:r>
              <a:rPr lang="en-US" sz="2400" dirty="0">
                <a:solidFill>
                  <a:schemeClr val="bg2">
                    <a:lumMod val="40000"/>
                    <a:lumOff val="60000"/>
                  </a:schemeClr>
                </a:solidFill>
                <a:latin typeface="Arial" panose="020B0604020202020204" pitchFamily="34" charset="0"/>
                <a:cs typeface="Arial" panose="020B0604020202020204" pitchFamily="34" charset="0"/>
              </a:rPr>
              <a:t>better </a:t>
            </a:r>
            <a:r>
              <a:rPr lang="en-US" sz="2400" dirty="0">
                <a:latin typeface="Arial" panose="020B0604020202020204" pitchFamily="34" charset="0"/>
                <a:cs typeface="Arial" panose="020B0604020202020204" pitchFamily="34" charset="0"/>
              </a:rPr>
              <a:t>access program in the </a:t>
            </a:r>
            <a:r>
              <a:rPr lang="en-US" sz="2400" dirty="0">
                <a:solidFill>
                  <a:schemeClr val="bg2">
                    <a:lumMod val="40000"/>
                    <a:lumOff val="60000"/>
                  </a:schemeClr>
                </a:solidFill>
                <a:latin typeface="Arial" panose="020B0604020202020204" pitchFamily="34" charset="0"/>
                <a:cs typeface="Arial" panose="020B0604020202020204" pitchFamily="34" charset="0"/>
              </a:rPr>
              <a:t>future</a:t>
            </a:r>
            <a:r>
              <a:rPr lang="en-US" sz="2400" dirty="0">
                <a:latin typeface="Arial" panose="020B0604020202020204" pitchFamily="34" charset="0"/>
                <a:cs typeface="Arial" panose="020B0604020202020204" pitchFamily="34" charset="0"/>
              </a:rPr>
              <a:t>.</a:t>
            </a:r>
          </a:p>
          <a:p>
            <a:pPr marL="0" indent="0">
              <a:buFont typeface="Wingdings 3" charset="2"/>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159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25B5-93EB-45D0-B6AA-57504476302D}"/>
              </a:ext>
            </a:extLst>
          </p:cNvPr>
          <p:cNvSpPr>
            <a:spLocks noGrp="1"/>
          </p:cNvSpPr>
          <p:nvPr>
            <p:ph type="title"/>
          </p:nvPr>
        </p:nvSpPr>
        <p:spPr>
          <a:xfrm>
            <a:off x="1066800" y="2907161"/>
            <a:ext cx="10058400" cy="1371600"/>
          </a:xfrm>
        </p:spPr>
        <p:txBody>
          <a:bodyPr/>
          <a:lstStyle/>
          <a:p>
            <a:pPr algn="ctr"/>
            <a:r>
              <a:rPr lang="en-US"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97675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EEC2-10C5-42EC-82ED-542A2A37B374}"/>
              </a:ext>
            </a:extLst>
          </p:cNvPr>
          <p:cNvSpPr>
            <a:spLocks noGrp="1"/>
          </p:cNvSpPr>
          <p:nvPr>
            <p:ph type="title"/>
          </p:nvPr>
        </p:nvSpPr>
        <p:spPr>
          <a:xfrm>
            <a:off x="646531" y="306309"/>
            <a:ext cx="9280489" cy="1442153"/>
          </a:xfrm>
        </p:spPr>
        <p:txBody>
          <a:bodyPr>
            <a:normAutofit/>
          </a:bodyPr>
          <a:lstStyle/>
          <a:p>
            <a:pPr>
              <a:lnSpc>
                <a:spcPct val="90000"/>
              </a:lnSpc>
            </a:pPr>
            <a:r>
              <a:rPr lang="en-US" sz="3200" dirty="0">
                <a:latin typeface="Arial" panose="020B0604020202020204" pitchFamily="34" charset="0"/>
                <a:cs typeface="Arial" panose="020B0604020202020204" pitchFamily="34" charset="0"/>
              </a:rPr>
              <a:t>Background of </a:t>
            </a:r>
            <a:r>
              <a:rPr lang="en-US" sz="3200" dirty="0">
                <a:solidFill>
                  <a:schemeClr val="bg2">
                    <a:lumMod val="40000"/>
                    <a:lumOff val="60000"/>
                  </a:schemeClr>
                </a:solidFill>
                <a:latin typeface="Arial" panose="020B0604020202020204" pitchFamily="34" charset="0"/>
                <a:cs typeface="Arial" panose="020B0604020202020204" pitchFamily="34" charset="0"/>
              </a:rPr>
              <a:t>Wildlife Conservation and Hunting</a:t>
            </a:r>
            <a:r>
              <a:rPr lang="en-US" sz="3200" dirty="0">
                <a:latin typeface="Arial" panose="020B0604020202020204" pitchFamily="34" charset="0"/>
                <a:cs typeface="Arial" panose="020B0604020202020204" pitchFamily="34" charset="0"/>
              </a:rPr>
              <a:t> in the United States</a:t>
            </a:r>
          </a:p>
        </p:txBody>
      </p:sp>
      <p:sp>
        <p:nvSpPr>
          <p:cNvPr id="3" name="Content Placeholder 2">
            <a:extLst>
              <a:ext uri="{FF2B5EF4-FFF2-40B4-BE49-F238E27FC236}">
                <a16:creationId xmlns:a16="http://schemas.microsoft.com/office/drawing/2014/main" id="{030F4C77-6A8B-4F22-AC80-BC1B5677B62E}"/>
              </a:ext>
            </a:extLst>
          </p:cNvPr>
          <p:cNvSpPr>
            <a:spLocks noGrp="1"/>
          </p:cNvSpPr>
          <p:nvPr>
            <p:ph idx="1"/>
          </p:nvPr>
        </p:nvSpPr>
        <p:spPr>
          <a:xfrm>
            <a:off x="7550150" y="1539766"/>
            <a:ext cx="4467679" cy="5222983"/>
          </a:xfrm>
        </p:spPr>
        <p:txBody>
          <a:bodyPr>
            <a:normAutofit lnSpcReduction="10000"/>
          </a:bodyPr>
          <a:lstStyle/>
          <a:p>
            <a:pPr>
              <a:lnSpc>
                <a:spcPct val="90000"/>
              </a:lnSpc>
            </a:pPr>
            <a:r>
              <a:rPr lang="en-US" sz="2600" dirty="0">
                <a:latin typeface="Arial" panose="020B0604020202020204" pitchFamily="34" charset="0"/>
                <a:cs typeface="Arial" panose="020B0604020202020204" pitchFamily="34" charset="0"/>
              </a:rPr>
              <a:t>Wildlife are a public trust</a:t>
            </a:r>
          </a:p>
          <a:p>
            <a:pPr lvl="1">
              <a:lnSpc>
                <a:spcPct val="90000"/>
              </a:lnSpc>
            </a:pPr>
            <a:r>
              <a:rPr lang="en-US" sz="2400" dirty="0">
                <a:latin typeface="Arial" panose="020B0604020202020204" pitchFamily="34" charset="0"/>
                <a:cs typeface="Arial" panose="020B0604020202020204" pitchFamily="34" charset="0"/>
              </a:rPr>
              <a:t>State government is the trustee</a:t>
            </a:r>
          </a:p>
          <a:p>
            <a:pPr lvl="1">
              <a:lnSpc>
                <a:spcPct val="90000"/>
              </a:lnSpc>
            </a:pPr>
            <a:r>
              <a:rPr lang="en-US" sz="2400" dirty="0">
                <a:latin typeface="Arial" panose="020B0604020202020204" pitchFamily="34" charset="0"/>
                <a:cs typeface="Arial" panose="020B0604020202020204" pitchFamily="34" charset="0"/>
              </a:rPr>
              <a:t>The public are the beneficiaries </a:t>
            </a:r>
          </a:p>
          <a:p>
            <a:pPr>
              <a:lnSpc>
                <a:spcPct val="90000"/>
              </a:lnSpc>
            </a:pPr>
            <a:r>
              <a:rPr lang="en-US" sz="2600" dirty="0">
                <a:latin typeface="Arial" panose="020B0604020202020204" pitchFamily="34" charset="0"/>
                <a:cs typeface="Arial" panose="020B0604020202020204" pitchFamily="34" charset="0"/>
              </a:rPr>
              <a:t>Accessible hunting is central to the North American Model of Wildlife Conservation.</a:t>
            </a:r>
          </a:p>
          <a:p>
            <a:pPr>
              <a:lnSpc>
                <a:spcPct val="90000"/>
              </a:lnSpc>
            </a:pPr>
            <a:r>
              <a:rPr lang="en-US" sz="2600" dirty="0">
                <a:latin typeface="Arial" panose="020B0604020202020204" pitchFamily="34" charset="0"/>
                <a:cs typeface="Arial" panose="020B0604020202020204" pitchFamily="34" charset="0"/>
              </a:rPr>
              <a:t>State agencies get a large portion of their funding through sales of hunting, fishing, and trapping licenses and permits.</a:t>
            </a:r>
          </a:p>
        </p:txBody>
      </p:sp>
      <p:pic>
        <p:nvPicPr>
          <p:cNvPr id="5" name="Picture 4">
            <a:extLst>
              <a:ext uri="{FF2B5EF4-FFF2-40B4-BE49-F238E27FC236}">
                <a16:creationId xmlns:a16="http://schemas.microsoft.com/office/drawing/2014/main" id="{4195691B-37A8-47E1-8B97-76D2C3807D14}"/>
              </a:ext>
            </a:extLst>
          </p:cNvPr>
          <p:cNvPicPr>
            <a:picLocks noChangeAspect="1"/>
          </p:cNvPicPr>
          <p:nvPr/>
        </p:nvPicPr>
        <p:blipFill>
          <a:blip r:embed="rId4"/>
          <a:stretch>
            <a:fillRect/>
          </a:stretch>
        </p:blipFill>
        <p:spPr>
          <a:xfrm>
            <a:off x="698524" y="1467860"/>
            <a:ext cx="6477940" cy="4832543"/>
          </a:xfrm>
          <a:prstGeom prst="rect">
            <a:avLst/>
          </a:prstGeom>
        </p:spPr>
      </p:pic>
    </p:spTree>
    <p:extLst>
      <p:ext uri="{BB962C8B-B14F-4D97-AF65-F5344CB8AC3E}">
        <p14:creationId xmlns:p14="http://schemas.microsoft.com/office/powerpoint/2010/main" val="174932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B31EB-EABF-4575-BACD-42E0F6EBEB52}"/>
              </a:ext>
            </a:extLst>
          </p:cNvPr>
          <p:cNvPicPr>
            <a:picLocks noChangeAspect="1"/>
          </p:cNvPicPr>
          <p:nvPr/>
        </p:nvPicPr>
        <p:blipFill>
          <a:blip r:embed="rId4"/>
          <a:stretch>
            <a:fillRect/>
          </a:stretch>
        </p:blipFill>
        <p:spPr>
          <a:xfrm>
            <a:off x="324295" y="988844"/>
            <a:ext cx="6301930" cy="4880311"/>
          </a:xfrm>
          <a:prstGeom prst="rect">
            <a:avLst/>
          </a:prstGeom>
        </p:spPr>
      </p:pic>
      <p:pic>
        <p:nvPicPr>
          <p:cNvPr id="5" name="Picture 4">
            <a:extLst>
              <a:ext uri="{FF2B5EF4-FFF2-40B4-BE49-F238E27FC236}">
                <a16:creationId xmlns:a16="http://schemas.microsoft.com/office/drawing/2014/main" id="{C8F6E712-4CD4-4754-9E1F-E3D9DCBDA2E2}"/>
              </a:ext>
            </a:extLst>
          </p:cNvPr>
          <p:cNvPicPr>
            <a:picLocks noChangeAspect="1"/>
          </p:cNvPicPr>
          <p:nvPr/>
        </p:nvPicPr>
        <p:blipFill>
          <a:blip r:embed="rId5"/>
          <a:stretch>
            <a:fillRect/>
          </a:stretch>
        </p:blipFill>
        <p:spPr>
          <a:xfrm>
            <a:off x="7421788" y="1449555"/>
            <a:ext cx="3701823" cy="2295131"/>
          </a:xfrm>
          <a:prstGeom prst="rect">
            <a:avLst/>
          </a:prstGeom>
        </p:spPr>
      </p:pic>
      <p:sp>
        <p:nvSpPr>
          <p:cNvPr id="8" name="Rectangle 7">
            <a:extLst>
              <a:ext uri="{FF2B5EF4-FFF2-40B4-BE49-F238E27FC236}">
                <a16:creationId xmlns:a16="http://schemas.microsoft.com/office/drawing/2014/main" id="{393649B5-AFE1-4414-88EA-1FCEE8B7C7E1}"/>
              </a:ext>
            </a:extLst>
          </p:cNvPr>
          <p:cNvSpPr/>
          <p:nvPr/>
        </p:nvSpPr>
        <p:spPr>
          <a:xfrm>
            <a:off x="2184623" y="988844"/>
            <a:ext cx="4346564" cy="4811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2AE68D-0B74-4089-B6DF-CC9B8B6EEC5C}"/>
              </a:ext>
            </a:extLst>
          </p:cNvPr>
          <p:cNvSpPr/>
          <p:nvPr/>
        </p:nvSpPr>
        <p:spPr>
          <a:xfrm>
            <a:off x="327833" y="1023420"/>
            <a:ext cx="1944914" cy="48457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9E4AA5-426A-4FFA-8109-E15DAD921A8B}"/>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344276" y="2152874"/>
            <a:ext cx="1944423" cy="2681306"/>
          </a:xfrm>
          <a:prstGeom prst="rect">
            <a:avLst/>
          </a:prstGeom>
        </p:spPr>
      </p:pic>
      <p:pic>
        <p:nvPicPr>
          <p:cNvPr id="4" name="Picture 3">
            <a:extLst>
              <a:ext uri="{FF2B5EF4-FFF2-40B4-BE49-F238E27FC236}">
                <a16:creationId xmlns:a16="http://schemas.microsoft.com/office/drawing/2014/main" id="{5F71678F-4810-4B56-B5E9-27A1F465BB4D}"/>
              </a:ext>
            </a:extLst>
          </p:cNvPr>
          <p:cNvPicPr>
            <a:picLocks noChangeAspect="1"/>
          </p:cNvPicPr>
          <p:nvPr/>
        </p:nvPicPr>
        <p:blipFill>
          <a:blip r:embed="rId7"/>
          <a:stretch>
            <a:fillRect/>
          </a:stretch>
        </p:blipFill>
        <p:spPr>
          <a:xfrm>
            <a:off x="2275581" y="1277256"/>
            <a:ext cx="4338063" cy="4338063"/>
          </a:xfrm>
          <a:prstGeom prst="rect">
            <a:avLst/>
          </a:prstGeom>
        </p:spPr>
      </p:pic>
      <p:sp>
        <p:nvSpPr>
          <p:cNvPr id="17" name="Title 1">
            <a:extLst>
              <a:ext uri="{FF2B5EF4-FFF2-40B4-BE49-F238E27FC236}">
                <a16:creationId xmlns:a16="http://schemas.microsoft.com/office/drawing/2014/main" id="{4118983F-3910-4C36-9DF8-08B0C6D3B17E}"/>
              </a:ext>
            </a:extLst>
          </p:cNvPr>
          <p:cNvSpPr txBox="1">
            <a:spLocks/>
          </p:cNvSpPr>
          <p:nvPr/>
        </p:nvSpPr>
        <p:spPr>
          <a:xfrm>
            <a:off x="7045537" y="1454963"/>
            <a:ext cx="4802187" cy="441419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sz="4500">
                <a:latin typeface="Arial" panose="020B0604020202020204" pitchFamily="34" charset="0"/>
                <a:cs typeface="Arial" panose="020B0604020202020204" pitchFamily="34" charset="0"/>
              </a:rPr>
            </a:br>
            <a:br>
              <a:rPr lang="en-US" sz="4500">
                <a:latin typeface="Arial" panose="020B0604020202020204" pitchFamily="34" charset="0"/>
                <a:cs typeface="Arial" panose="020B0604020202020204" pitchFamily="34" charset="0"/>
              </a:rPr>
            </a:br>
            <a:r>
              <a:rPr lang="en-US" sz="4500">
                <a:latin typeface="Arial" panose="020B0604020202020204" pitchFamily="34" charset="0"/>
                <a:cs typeface="Arial" panose="020B0604020202020204" pitchFamily="34" charset="0"/>
              </a:rPr>
              <a:t>Less Than 3% of Ohio’s Huntable Lands are Public</a:t>
            </a:r>
            <a:endParaRPr lang="en-US" sz="4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463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B31EB-EABF-4575-BACD-42E0F6EBEB52}"/>
              </a:ext>
            </a:extLst>
          </p:cNvPr>
          <p:cNvPicPr>
            <a:picLocks noChangeAspect="1"/>
          </p:cNvPicPr>
          <p:nvPr/>
        </p:nvPicPr>
        <p:blipFill>
          <a:blip r:embed="rId4"/>
          <a:stretch>
            <a:fillRect/>
          </a:stretch>
        </p:blipFill>
        <p:spPr>
          <a:xfrm>
            <a:off x="324295" y="988844"/>
            <a:ext cx="6301930" cy="4880311"/>
          </a:xfrm>
          <a:prstGeom prst="rect">
            <a:avLst/>
          </a:prstGeom>
        </p:spPr>
      </p:pic>
      <p:pic>
        <p:nvPicPr>
          <p:cNvPr id="5" name="Picture 4">
            <a:extLst>
              <a:ext uri="{FF2B5EF4-FFF2-40B4-BE49-F238E27FC236}">
                <a16:creationId xmlns:a16="http://schemas.microsoft.com/office/drawing/2014/main" id="{C8F6E712-4CD4-4754-9E1F-E3D9DCBDA2E2}"/>
              </a:ext>
            </a:extLst>
          </p:cNvPr>
          <p:cNvPicPr>
            <a:picLocks noChangeAspect="1"/>
          </p:cNvPicPr>
          <p:nvPr/>
        </p:nvPicPr>
        <p:blipFill>
          <a:blip r:embed="rId5"/>
          <a:stretch>
            <a:fillRect/>
          </a:stretch>
        </p:blipFill>
        <p:spPr>
          <a:xfrm>
            <a:off x="7416331" y="1449555"/>
            <a:ext cx="3707281" cy="2298514"/>
          </a:xfrm>
          <a:prstGeom prst="rect">
            <a:avLst/>
          </a:prstGeom>
        </p:spPr>
      </p:pic>
      <p:sp>
        <p:nvSpPr>
          <p:cNvPr id="14" name="Title 1">
            <a:extLst>
              <a:ext uri="{FF2B5EF4-FFF2-40B4-BE49-F238E27FC236}">
                <a16:creationId xmlns:a16="http://schemas.microsoft.com/office/drawing/2014/main" id="{114136FD-697D-4C0D-B631-9262C90493AC}"/>
              </a:ext>
            </a:extLst>
          </p:cNvPr>
          <p:cNvSpPr txBox="1">
            <a:spLocks/>
          </p:cNvSpPr>
          <p:nvPr/>
        </p:nvSpPr>
        <p:spPr>
          <a:xfrm>
            <a:off x="7045537" y="1454963"/>
            <a:ext cx="4802187" cy="441419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sz="4500">
                <a:latin typeface="Arial" panose="020B0604020202020204" pitchFamily="34" charset="0"/>
                <a:cs typeface="Arial" panose="020B0604020202020204" pitchFamily="34" charset="0"/>
              </a:rPr>
            </a:br>
            <a:br>
              <a:rPr lang="en-US" sz="4500">
                <a:latin typeface="Arial" panose="020B0604020202020204" pitchFamily="34" charset="0"/>
                <a:cs typeface="Arial" panose="020B0604020202020204" pitchFamily="34" charset="0"/>
              </a:rPr>
            </a:br>
            <a:r>
              <a:rPr lang="en-US" sz="4500">
                <a:latin typeface="Arial" panose="020B0604020202020204" pitchFamily="34" charset="0"/>
                <a:cs typeface="Arial" panose="020B0604020202020204" pitchFamily="34" charset="0"/>
              </a:rPr>
              <a:t>Less Than 3% of Ohio’s Huntable Lands are Public</a:t>
            </a:r>
            <a:endParaRPr lang="en-US" sz="4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6254366"/>
      </p:ext>
    </p:extLst>
  </p:cSld>
  <p:clrMapOvr>
    <a:masterClrMapping/>
  </p:clrMapOvr>
  <mc:AlternateContent xmlns:mc="http://schemas.openxmlformats.org/markup-compatibility/2006" xmlns:p14="http://schemas.microsoft.com/office/powerpoint/2010/main">
    <mc:Choice Requires="p14">
      <p:transition spd="slow" p14:dur="13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0598-6451-451A-A09A-E4A540F66B77}"/>
              </a:ext>
            </a:extLst>
          </p:cNvPr>
          <p:cNvSpPr>
            <a:spLocks noGrp="1"/>
          </p:cNvSpPr>
          <p:nvPr>
            <p:ph type="title"/>
          </p:nvPr>
        </p:nvSpPr>
        <p:spPr>
          <a:xfrm>
            <a:off x="648930" y="629266"/>
            <a:ext cx="9252154" cy="1223983"/>
          </a:xfrm>
        </p:spPr>
        <p:txBody>
          <a:bodyPr>
            <a:normAutofit/>
          </a:bodyPr>
          <a:lstStyle/>
          <a:p>
            <a:pPr>
              <a:lnSpc>
                <a:spcPct val="90000"/>
              </a:lnSpc>
            </a:pPr>
            <a:r>
              <a:rPr lang="en-US" sz="3900" dirty="0">
                <a:latin typeface="Arial" panose="020B0604020202020204" pitchFamily="34" charset="0"/>
                <a:cs typeface="Arial" panose="020B0604020202020204" pitchFamily="34" charset="0"/>
              </a:rPr>
              <a:t>Ohio’s Cooperative Hunting, Trapping, and Fishing Program</a:t>
            </a:r>
          </a:p>
        </p:txBody>
      </p:sp>
      <p:pic>
        <p:nvPicPr>
          <p:cNvPr id="4" name="Picture 3">
            <a:extLst>
              <a:ext uri="{FF2B5EF4-FFF2-40B4-BE49-F238E27FC236}">
                <a16:creationId xmlns:a16="http://schemas.microsoft.com/office/drawing/2014/main" id="{FADDE9A7-D8C7-4AA6-844A-28B8E6BED981}"/>
              </a:ext>
            </a:extLst>
          </p:cNvPr>
          <p:cNvPicPr>
            <a:picLocks noChangeAspect="1"/>
          </p:cNvPicPr>
          <p:nvPr/>
        </p:nvPicPr>
        <p:blipFill rotWithShape="1">
          <a:blip r:embed="rId4"/>
          <a:srcRect b="3180"/>
          <a:stretch/>
        </p:blipFill>
        <p:spPr>
          <a:xfrm>
            <a:off x="644373" y="2032549"/>
            <a:ext cx="5451627" cy="4196185"/>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3F2FAB5D-DB6D-430E-8F79-83ABADA05FF6}"/>
              </a:ext>
            </a:extLst>
          </p:cNvPr>
          <p:cNvSpPr>
            <a:spLocks noGrp="1"/>
          </p:cNvSpPr>
          <p:nvPr>
            <p:ph idx="1"/>
          </p:nvPr>
        </p:nvSpPr>
        <p:spPr>
          <a:xfrm>
            <a:off x="6525781" y="2038249"/>
            <a:ext cx="5441248" cy="4196185"/>
          </a:xfrm>
        </p:spPr>
        <p:txBody>
          <a:bodyPr>
            <a:normAutofit/>
          </a:bodyPr>
          <a:lstStyle/>
          <a:p>
            <a:r>
              <a:rPr lang="en-US" sz="2800" dirty="0">
                <a:latin typeface="Arial" panose="020B0604020202020204" pitchFamily="34" charset="0"/>
                <a:cs typeface="Arial" panose="020B0604020202020204" pitchFamily="34" charset="0"/>
              </a:rPr>
              <a:t>Also known as the CHP</a:t>
            </a:r>
          </a:p>
          <a:p>
            <a:pPr marL="0" indent="0">
              <a:buNone/>
            </a:pP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What is it?</a:t>
            </a:r>
          </a:p>
          <a:p>
            <a:pPr marL="0" indent="0">
              <a:buNone/>
            </a:pP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How does it work?</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What is in it for the landowner?</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73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6FE3-E7BF-44DF-9085-5CE3A15E3A31}"/>
              </a:ext>
            </a:extLst>
          </p:cNvPr>
          <p:cNvSpPr>
            <a:spLocks noGrp="1"/>
          </p:cNvSpPr>
          <p:nvPr>
            <p:ph type="title"/>
          </p:nvPr>
        </p:nvSpPr>
        <p:spPr>
          <a:xfrm>
            <a:off x="648930" y="629266"/>
            <a:ext cx="9252154" cy="1223983"/>
          </a:xfrm>
        </p:spPr>
        <p:txBody>
          <a:bodyPr>
            <a:normAutofit/>
          </a:bodyPr>
          <a:lstStyle/>
          <a:p>
            <a:r>
              <a:rPr lang="en-US" dirty="0">
                <a:latin typeface="Calibri" panose="020F0502020204030204" pitchFamily="34" charset="0"/>
                <a:cs typeface="Calibri" panose="020F0502020204030204" pitchFamily="34" charset="0"/>
              </a:rPr>
              <a:t>Surveys Conducted</a:t>
            </a:r>
          </a:p>
        </p:txBody>
      </p:sp>
      <p:sp>
        <p:nvSpPr>
          <p:cNvPr id="3" name="Content Placeholder 2">
            <a:extLst>
              <a:ext uri="{FF2B5EF4-FFF2-40B4-BE49-F238E27FC236}">
                <a16:creationId xmlns:a16="http://schemas.microsoft.com/office/drawing/2014/main" id="{C4D430B2-1A89-4014-80B5-3EFB8F99DCC1}"/>
              </a:ext>
            </a:extLst>
          </p:cNvPr>
          <p:cNvSpPr>
            <a:spLocks noGrp="1"/>
          </p:cNvSpPr>
          <p:nvPr>
            <p:ph idx="1"/>
          </p:nvPr>
        </p:nvSpPr>
        <p:spPr>
          <a:xfrm>
            <a:off x="604070" y="1688857"/>
            <a:ext cx="5965394" cy="4991343"/>
          </a:xfrm>
        </p:spPr>
        <p:txBody>
          <a:bodyPr>
            <a:normAutofit lnSpcReduction="10000"/>
          </a:bodyPr>
          <a:lstStyle/>
          <a:p>
            <a:pPr>
              <a:lnSpc>
                <a:spcPct val="90000"/>
              </a:lnSpc>
            </a:pPr>
            <a:r>
              <a:rPr lang="en-US" sz="2400" dirty="0">
                <a:latin typeface="Arial" panose="020B0604020202020204" pitchFamily="34" charset="0"/>
                <a:cs typeface="Arial" panose="020B0604020202020204" pitchFamily="34" charset="0"/>
              </a:rPr>
              <a:t>The state governing agency was interested in revisiting the promise of the CHP in meeting its goal of connecting landowners with sportsmen and women. </a:t>
            </a:r>
          </a:p>
          <a:p>
            <a:pPr>
              <a:lnSpc>
                <a:spcPct val="90000"/>
              </a:lnSpc>
            </a:pPr>
            <a:r>
              <a:rPr lang="en-US" sz="2400" dirty="0">
                <a:latin typeface="Arial" panose="020B0604020202020204" pitchFamily="34" charset="0"/>
                <a:cs typeface="Arial" panose="020B0604020202020204" pitchFamily="34" charset="0"/>
              </a:rPr>
              <a:t>Mailed-surveys were used to understand what changes need to be made to the CHP.</a:t>
            </a:r>
          </a:p>
          <a:p>
            <a:pPr lvl="0">
              <a:lnSpc>
                <a:spcPct val="90000"/>
              </a:lnSpc>
              <a:buClr>
                <a:srgbClr val="1E5155">
                  <a:lumMod val="40000"/>
                  <a:lumOff val="60000"/>
                </a:srgbClr>
              </a:buClr>
            </a:pPr>
            <a:r>
              <a:rPr lang="en-US" sz="2400" dirty="0">
                <a:solidFill>
                  <a:prstClr val="white"/>
                </a:solidFill>
                <a:latin typeface="Arial" panose="020B0604020202020204" pitchFamily="34" charset="0"/>
                <a:cs typeface="Arial" panose="020B0604020202020204" pitchFamily="34" charset="0"/>
              </a:rPr>
              <a:t>2018 statewide survey of </a:t>
            </a:r>
            <a:r>
              <a:rPr lang="en-US" sz="2400" dirty="0">
                <a:solidFill>
                  <a:schemeClr val="accent1">
                    <a:lumMod val="20000"/>
                    <a:lumOff val="80000"/>
                  </a:schemeClr>
                </a:solidFill>
                <a:latin typeface="Arial" panose="020B0604020202020204" pitchFamily="34" charset="0"/>
                <a:cs typeface="Arial" panose="020B0604020202020204" pitchFamily="34" charset="0"/>
              </a:rPr>
              <a:t>CHP landowners</a:t>
            </a:r>
          </a:p>
          <a:p>
            <a:pPr lvl="1">
              <a:lnSpc>
                <a:spcPct val="90000"/>
              </a:lnSpc>
              <a:buClr>
                <a:srgbClr val="1E5155">
                  <a:lumMod val="40000"/>
                  <a:lumOff val="60000"/>
                </a:srgbClr>
              </a:buClr>
            </a:pPr>
            <a:r>
              <a:rPr lang="en-US" sz="2400" dirty="0">
                <a:solidFill>
                  <a:srgbClr val="1E5155">
                    <a:lumMod val="40000"/>
                    <a:lumOff val="60000"/>
                  </a:srgbClr>
                </a:solidFill>
                <a:latin typeface="Arial" panose="020B0604020202020204" pitchFamily="34" charset="0"/>
                <a:cs typeface="Arial" panose="020B0604020202020204" pitchFamily="34" charset="0"/>
              </a:rPr>
              <a:t>361 respondents</a:t>
            </a:r>
          </a:p>
          <a:p>
            <a:pPr lvl="0">
              <a:lnSpc>
                <a:spcPct val="90000"/>
              </a:lnSpc>
              <a:buClr>
                <a:srgbClr val="1E5155">
                  <a:lumMod val="40000"/>
                  <a:lumOff val="60000"/>
                </a:srgbClr>
              </a:buClr>
            </a:pPr>
            <a:r>
              <a:rPr lang="en-US" sz="2400" dirty="0">
                <a:solidFill>
                  <a:prstClr val="white"/>
                </a:solidFill>
                <a:latin typeface="Arial" panose="020B0604020202020204" pitchFamily="34" charset="0"/>
                <a:cs typeface="Arial" panose="020B0604020202020204" pitchFamily="34" charset="0"/>
              </a:rPr>
              <a:t>2018 statewide survey of </a:t>
            </a:r>
            <a:r>
              <a:rPr lang="en-US" sz="2400" dirty="0">
                <a:solidFill>
                  <a:schemeClr val="accent1">
                    <a:lumMod val="20000"/>
                    <a:lumOff val="80000"/>
                  </a:schemeClr>
                </a:solidFill>
                <a:latin typeface="Arial" panose="020B0604020202020204" pitchFamily="34" charset="0"/>
                <a:cs typeface="Arial" panose="020B0604020202020204" pitchFamily="34" charset="0"/>
              </a:rPr>
              <a:t>Ohio hunters</a:t>
            </a:r>
          </a:p>
          <a:p>
            <a:pPr lvl="1">
              <a:lnSpc>
                <a:spcPct val="90000"/>
              </a:lnSpc>
              <a:buClr>
                <a:srgbClr val="1E5155">
                  <a:lumMod val="40000"/>
                  <a:lumOff val="60000"/>
                </a:srgbClr>
              </a:buClr>
            </a:pPr>
            <a:r>
              <a:rPr lang="en-US" sz="2400" dirty="0">
                <a:solidFill>
                  <a:srgbClr val="1E5155">
                    <a:lumMod val="40000"/>
                    <a:lumOff val="60000"/>
                  </a:srgbClr>
                </a:solidFill>
                <a:latin typeface="Arial" panose="020B0604020202020204" pitchFamily="34" charset="0"/>
                <a:cs typeface="Arial" panose="020B0604020202020204" pitchFamily="34" charset="0"/>
              </a:rPr>
              <a:t>6035 respondents</a:t>
            </a:r>
          </a:p>
          <a:p>
            <a:pPr>
              <a:lnSpc>
                <a:spcPct val="90000"/>
              </a:lnSpc>
            </a:pPr>
            <a:endParaRPr lang="en-US" dirty="0">
              <a:latin typeface="Arial" panose="020B0604020202020204" pitchFamily="34" charset="0"/>
              <a:cs typeface="Arial" panose="020B0604020202020204" pitchFamily="34" charset="0"/>
            </a:endParaRPr>
          </a:p>
        </p:txBody>
      </p:sp>
      <p:pic>
        <p:nvPicPr>
          <p:cNvPr id="7" name="Picture 6" descr="A close up of a logo&#10;&#10;Description automatically generated">
            <a:extLst>
              <a:ext uri="{FF2B5EF4-FFF2-40B4-BE49-F238E27FC236}">
                <a16:creationId xmlns:a16="http://schemas.microsoft.com/office/drawing/2014/main" id="{17C1201C-A0BB-436A-83AD-7260EC7F6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425" y="1192296"/>
            <a:ext cx="3718484" cy="4473407"/>
          </a:xfrm>
          <a:prstGeom prst="rect">
            <a:avLst/>
          </a:prstGeom>
        </p:spPr>
      </p:pic>
    </p:spTree>
    <p:extLst>
      <p:ext uri="{BB962C8B-B14F-4D97-AF65-F5344CB8AC3E}">
        <p14:creationId xmlns:p14="http://schemas.microsoft.com/office/powerpoint/2010/main" val="375563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06E38B2-2026-45B6-AC28-673452B16DDC}"/>
              </a:ext>
            </a:extLst>
          </p:cNvPr>
          <p:cNvSpPr txBox="1">
            <a:spLocks/>
          </p:cNvSpPr>
          <p:nvPr/>
        </p:nvSpPr>
        <p:spPr>
          <a:xfrm>
            <a:off x="403098" y="571500"/>
            <a:ext cx="3521359" cy="52486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latin typeface="Arial" panose="020B0604020202020204" pitchFamily="34" charset="0"/>
                <a:cs typeface="Arial" panose="020B0604020202020204" pitchFamily="34" charset="0"/>
              </a:rPr>
              <a:t>What I Will Focus on Today</a:t>
            </a:r>
            <a:endParaRPr lang="en-US" b="1" dirty="0">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8B9ACBEA-6305-4E1A-86BE-911193946BEE}"/>
              </a:ext>
            </a:extLst>
          </p:cNvPr>
          <p:cNvSpPr txBox="1">
            <a:spLocks/>
          </p:cNvSpPr>
          <p:nvPr/>
        </p:nvSpPr>
        <p:spPr>
          <a:xfrm>
            <a:off x="4327554" y="734857"/>
            <a:ext cx="7694553" cy="6391657"/>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800">
                <a:latin typeface="Arial" panose="020B0604020202020204" pitchFamily="34" charset="0"/>
                <a:cs typeface="Arial" panose="020B0604020202020204" pitchFamily="34" charset="0"/>
              </a:rPr>
              <a:t>An evaluation of the </a:t>
            </a:r>
            <a:r>
              <a:rPr lang="en-US" sz="2800">
                <a:solidFill>
                  <a:schemeClr val="bg2">
                    <a:lumMod val="40000"/>
                    <a:lumOff val="60000"/>
                  </a:schemeClr>
                </a:solidFill>
                <a:latin typeface="Arial" panose="020B0604020202020204" pitchFamily="34" charset="0"/>
                <a:cs typeface="Arial" panose="020B0604020202020204" pitchFamily="34" charset="0"/>
              </a:rPr>
              <a:t>outcomes</a:t>
            </a:r>
            <a:r>
              <a:rPr lang="en-US" sz="2800">
                <a:latin typeface="Arial" panose="020B0604020202020204" pitchFamily="34" charset="0"/>
                <a:cs typeface="Arial" panose="020B0604020202020204" pitchFamily="34" charset="0"/>
              </a:rPr>
              <a:t> of the current CHP program</a:t>
            </a:r>
          </a:p>
          <a:p>
            <a:r>
              <a:rPr lang="en-US" sz="2800">
                <a:latin typeface="Arial" panose="020B0604020202020204" pitchFamily="34" charset="0"/>
                <a:cs typeface="Arial" panose="020B0604020202020204" pitchFamily="34" charset="0"/>
              </a:rPr>
              <a:t>The discrete choice experiment section provided to landowners</a:t>
            </a:r>
          </a:p>
          <a:p>
            <a:pPr lvl="1"/>
            <a:r>
              <a:rPr lang="en-US" sz="2400">
                <a:latin typeface="Arial" panose="020B0604020202020204" pitchFamily="34" charset="0"/>
                <a:cs typeface="Arial" panose="020B0604020202020204" pitchFamily="34" charset="0"/>
              </a:rPr>
              <a:t>This shows what landowners would like to see in a </a:t>
            </a:r>
            <a:r>
              <a:rPr lang="en-US" sz="2400">
                <a:solidFill>
                  <a:schemeClr val="bg2">
                    <a:lumMod val="40000"/>
                    <a:lumOff val="60000"/>
                  </a:schemeClr>
                </a:solidFill>
                <a:latin typeface="Arial" panose="020B0604020202020204" pitchFamily="34" charset="0"/>
                <a:cs typeface="Arial" panose="020B0604020202020204" pitchFamily="34" charset="0"/>
              </a:rPr>
              <a:t>future program</a:t>
            </a:r>
            <a:endParaRPr lang="en-US" sz="2400">
              <a:latin typeface="Arial" panose="020B0604020202020204" pitchFamily="34" charset="0"/>
              <a:cs typeface="Arial" panose="020B0604020202020204" pitchFamily="34" charset="0"/>
            </a:endParaRPr>
          </a:p>
          <a:p>
            <a:endParaRPr lang="en-US" sz="280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FAB256D5-78B8-4EA7-AC1D-4364A55B6E56}"/>
              </a:ext>
            </a:extLst>
          </p:cNvPr>
          <p:cNvCxnSpPr/>
          <p:nvPr/>
        </p:nvCxnSpPr>
        <p:spPr>
          <a:xfrm>
            <a:off x="3924457" y="1976946"/>
            <a:ext cx="0" cy="2710249"/>
          </a:xfrm>
          <a:prstGeom prst="line">
            <a:avLst/>
          </a:prstGeom>
          <a:ln w="28575"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5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A539-03C8-4CBE-83A0-AB2636ED23A4}"/>
              </a:ext>
            </a:extLst>
          </p:cNvPr>
          <p:cNvSpPr>
            <a:spLocks noGrp="1"/>
          </p:cNvSpPr>
          <p:nvPr>
            <p:ph type="title"/>
          </p:nvPr>
        </p:nvSpPr>
        <p:spPr>
          <a:xfrm>
            <a:off x="1393638" y="491747"/>
            <a:ext cx="9404723" cy="1400530"/>
          </a:xfrm>
        </p:spPr>
        <p:txBody>
          <a:bodyPr/>
          <a:lstStyle/>
          <a:p>
            <a:pPr algn="ctr"/>
            <a:r>
              <a:rPr lang="en-US" dirty="0">
                <a:latin typeface="Arial" panose="020B0604020202020204" pitchFamily="34" charset="0"/>
                <a:cs typeface="Arial" panose="020B0604020202020204" pitchFamily="34" charset="0"/>
              </a:rPr>
              <a:t>Outcomes Model for Program Evaluation</a:t>
            </a:r>
          </a:p>
        </p:txBody>
      </p:sp>
      <p:sp>
        <p:nvSpPr>
          <p:cNvPr id="7" name="TextBox 6">
            <a:extLst>
              <a:ext uri="{FF2B5EF4-FFF2-40B4-BE49-F238E27FC236}">
                <a16:creationId xmlns:a16="http://schemas.microsoft.com/office/drawing/2014/main" id="{473A52B9-A1CE-4A35-85C4-75E5F5B1C769}"/>
              </a:ext>
            </a:extLst>
          </p:cNvPr>
          <p:cNvSpPr txBox="1"/>
          <p:nvPr/>
        </p:nvSpPr>
        <p:spPr>
          <a:xfrm>
            <a:off x="4788565" y="3084849"/>
            <a:ext cx="2479960" cy="1191816"/>
          </a:xfrm>
          <a:prstGeom prst="round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rPr>
              <a:t>Program Effectiveness</a:t>
            </a:r>
          </a:p>
        </p:txBody>
      </p:sp>
      <p:sp>
        <p:nvSpPr>
          <p:cNvPr id="8" name="TextBox 7">
            <a:extLst>
              <a:ext uri="{FF2B5EF4-FFF2-40B4-BE49-F238E27FC236}">
                <a16:creationId xmlns:a16="http://schemas.microsoft.com/office/drawing/2014/main" id="{E1DB63BB-1919-43A1-9F08-6BD42980D2B8}"/>
              </a:ext>
            </a:extLst>
          </p:cNvPr>
          <p:cNvSpPr txBox="1"/>
          <p:nvPr/>
        </p:nvSpPr>
        <p:spPr>
          <a:xfrm>
            <a:off x="8306216" y="3476817"/>
            <a:ext cx="2189900" cy="43088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Calibri" panose="020F0502020204030204"/>
                <a:ea typeface="+mn-ea"/>
                <a:cs typeface="+mn-cs"/>
              </a:rPr>
              <a:t>Social </a:t>
            </a:r>
            <a:r>
              <a:rPr lang="en-US" sz="2200" kern="0" dirty="0">
                <a:solidFill>
                  <a:prstClr val="white"/>
                </a:solidFill>
                <a:latin typeface="Calibri" panose="020F0502020204030204"/>
              </a:rPr>
              <a:t>Factors</a:t>
            </a:r>
            <a:endParaRPr kumimoji="0" lang="en-US" sz="2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9494BB9-74F3-4C67-93C8-C776F7019EA6}"/>
              </a:ext>
            </a:extLst>
          </p:cNvPr>
          <p:cNvSpPr txBox="1"/>
          <p:nvPr/>
        </p:nvSpPr>
        <p:spPr>
          <a:xfrm>
            <a:off x="8601591" y="2225106"/>
            <a:ext cx="1493420" cy="738664"/>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Proper or Improper use of the program</a:t>
            </a:r>
          </a:p>
        </p:txBody>
      </p:sp>
      <p:sp>
        <p:nvSpPr>
          <p:cNvPr id="10" name="TextBox 9">
            <a:extLst>
              <a:ext uri="{FF2B5EF4-FFF2-40B4-BE49-F238E27FC236}">
                <a16:creationId xmlns:a16="http://schemas.microsoft.com/office/drawing/2014/main" id="{30403BF1-ABC4-44B8-9B92-C3BE37757CB8}"/>
              </a:ext>
            </a:extLst>
          </p:cNvPr>
          <p:cNvSpPr txBox="1"/>
          <p:nvPr/>
        </p:nvSpPr>
        <p:spPr>
          <a:xfrm>
            <a:off x="11025304" y="3448805"/>
            <a:ext cx="1068495" cy="523220"/>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Participant satisfaction</a:t>
            </a:r>
          </a:p>
        </p:txBody>
      </p:sp>
      <p:sp>
        <p:nvSpPr>
          <p:cNvPr id="11" name="TextBox 10">
            <a:extLst>
              <a:ext uri="{FF2B5EF4-FFF2-40B4-BE49-F238E27FC236}">
                <a16:creationId xmlns:a16="http://schemas.microsoft.com/office/drawing/2014/main" id="{D22ED994-ABE7-4B9A-9F64-6175F86F6876}"/>
              </a:ext>
            </a:extLst>
          </p:cNvPr>
          <p:cNvSpPr txBox="1"/>
          <p:nvPr/>
        </p:nvSpPr>
        <p:spPr>
          <a:xfrm>
            <a:off x="8578017" y="4419417"/>
            <a:ext cx="1493421" cy="738664"/>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New relationships between hunters and landowners</a:t>
            </a:r>
          </a:p>
        </p:txBody>
      </p:sp>
      <p:sp>
        <p:nvSpPr>
          <p:cNvPr id="17" name="TextBox 16">
            <a:extLst>
              <a:ext uri="{FF2B5EF4-FFF2-40B4-BE49-F238E27FC236}">
                <a16:creationId xmlns:a16="http://schemas.microsoft.com/office/drawing/2014/main" id="{4C0CF32A-08BD-42C8-BB0C-A57993F387BC}"/>
              </a:ext>
            </a:extLst>
          </p:cNvPr>
          <p:cNvSpPr txBox="1"/>
          <p:nvPr/>
        </p:nvSpPr>
        <p:spPr>
          <a:xfrm>
            <a:off x="143749" y="3415378"/>
            <a:ext cx="1116010" cy="523220"/>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Landowners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Enrolled</a:t>
            </a:r>
          </a:p>
        </p:txBody>
      </p:sp>
      <p:sp>
        <p:nvSpPr>
          <p:cNvPr id="18" name="TextBox 17">
            <a:extLst>
              <a:ext uri="{FF2B5EF4-FFF2-40B4-BE49-F238E27FC236}">
                <a16:creationId xmlns:a16="http://schemas.microsoft.com/office/drawing/2014/main" id="{C84CA149-B274-49B9-BACA-86081643A39A}"/>
              </a:ext>
            </a:extLst>
          </p:cNvPr>
          <p:cNvSpPr txBox="1"/>
          <p:nvPr/>
        </p:nvSpPr>
        <p:spPr>
          <a:xfrm>
            <a:off x="2018028" y="4423933"/>
            <a:ext cx="1493421" cy="523220"/>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Landowner Retention Rate</a:t>
            </a:r>
          </a:p>
        </p:txBody>
      </p:sp>
      <p:sp>
        <p:nvSpPr>
          <p:cNvPr id="19" name="TextBox 18">
            <a:extLst>
              <a:ext uri="{FF2B5EF4-FFF2-40B4-BE49-F238E27FC236}">
                <a16:creationId xmlns:a16="http://schemas.microsoft.com/office/drawing/2014/main" id="{9CB5A854-CEA2-4F6B-916A-B2FAD0D49977}"/>
              </a:ext>
            </a:extLst>
          </p:cNvPr>
          <p:cNvSpPr txBox="1"/>
          <p:nvPr/>
        </p:nvSpPr>
        <p:spPr>
          <a:xfrm>
            <a:off x="1778604" y="3481022"/>
            <a:ext cx="1972270" cy="430887"/>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Calibri" panose="020F0502020204030204"/>
                <a:ea typeface="+mn-ea"/>
                <a:cs typeface="+mn-cs"/>
              </a:rPr>
              <a:t>Physical Factors</a:t>
            </a:r>
          </a:p>
        </p:txBody>
      </p:sp>
      <p:sp>
        <p:nvSpPr>
          <p:cNvPr id="20" name="TextBox 19">
            <a:extLst>
              <a:ext uri="{FF2B5EF4-FFF2-40B4-BE49-F238E27FC236}">
                <a16:creationId xmlns:a16="http://schemas.microsoft.com/office/drawing/2014/main" id="{25A97127-5626-4E9D-89F5-12B8436ED00A}"/>
              </a:ext>
            </a:extLst>
          </p:cNvPr>
          <p:cNvSpPr txBox="1"/>
          <p:nvPr/>
        </p:nvSpPr>
        <p:spPr>
          <a:xfrm>
            <a:off x="2018028" y="2404301"/>
            <a:ext cx="1493421" cy="523220"/>
          </a:xfrm>
          <a:prstGeom prst="rect">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panose="020F0502020204030204"/>
              </a:rPr>
              <a:t>Acres of land Enrolled</a:t>
            </a:r>
          </a:p>
        </p:txBody>
      </p:sp>
      <p:sp>
        <p:nvSpPr>
          <p:cNvPr id="31" name="Arrow: Right 30">
            <a:extLst>
              <a:ext uri="{FF2B5EF4-FFF2-40B4-BE49-F238E27FC236}">
                <a16:creationId xmlns:a16="http://schemas.microsoft.com/office/drawing/2014/main" id="{4F5429A5-C48D-4D69-AE71-AB09605066D2}"/>
              </a:ext>
            </a:extLst>
          </p:cNvPr>
          <p:cNvSpPr/>
          <p:nvPr/>
        </p:nvSpPr>
        <p:spPr>
          <a:xfrm>
            <a:off x="4016819" y="3476820"/>
            <a:ext cx="674339" cy="439293"/>
          </a:xfrm>
          <a:prstGeom prst="rightArrow">
            <a:avLst>
              <a:gd name="adj1" fmla="val 50000"/>
              <a:gd name="adj2" fmla="val 102891"/>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E24F782-1D7B-41CE-900E-AD9A4EC49838}"/>
              </a:ext>
            </a:extLst>
          </p:cNvPr>
          <p:cNvSpPr/>
          <p:nvPr/>
        </p:nvSpPr>
        <p:spPr>
          <a:xfrm rot="10800000">
            <a:off x="7397337" y="3472615"/>
            <a:ext cx="674339" cy="439293"/>
          </a:xfrm>
          <a:prstGeom prst="rightArrow">
            <a:avLst>
              <a:gd name="adj1" fmla="val 50000"/>
              <a:gd name="adj2" fmla="val 99479"/>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C5A5B3AB-1217-4456-8FB0-01FB107618F6}"/>
              </a:ext>
            </a:extLst>
          </p:cNvPr>
          <p:cNvSpPr/>
          <p:nvPr/>
        </p:nvSpPr>
        <p:spPr>
          <a:xfrm>
            <a:off x="2649408" y="4063108"/>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2066762F-DF13-4969-BE61-008A1BEF4C44}"/>
              </a:ext>
            </a:extLst>
          </p:cNvPr>
          <p:cNvSpPr/>
          <p:nvPr/>
        </p:nvSpPr>
        <p:spPr>
          <a:xfrm>
            <a:off x="9209397" y="4049230"/>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1785F18A-5C01-441E-8863-CB4E420A91B5}"/>
              </a:ext>
            </a:extLst>
          </p:cNvPr>
          <p:cNvSpPr/>
          <p:nvPr/>
        </p:nvSpPr>
        <p:spPr>
          <a:xfrm rot="10800000">
            <a:off x="9209397" y="3106151"/>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A11935E7-DABF-4645-AD59-A9381693503C}"/>
              </a:ext>
            </a:extLst>
          </p:cNvPr>
          <p:cNvSpPr/>
          <p:nvPr/>
        </p:nvSpPr>
        <p:spPr>
          <a:xfrm rot="10800000">
            <a:off x="2649408" y="3070214"/>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102E728B-A132-4A20-A968-E11155E0A63C}"/>
              </a:ext>
            </a:extLst>
          </p:cNvPr>
          <p:cNvSpPr/>
          <p:nvPr/>
        </p:nvSpPr>
        <p:spPr>
          <a:xfrm rot="16200000">
            <a:off x="10645380" y="3617629"/>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4F1AC60D-AAC5-4213-BDBB-FD12CD58D1E7}"/>
              </a:ext>
            </a:extLst>
          </p:cNvPr>
          <p:cNvSpPr/>
          <p:nvPr/>
        </p:nvSpPr>
        <p:spPr>
          <a:xfrm rot="5400000">
            <a:off x="1437514" y="3599476"/>
            <a:ext cx="230660" cy="185573"/>
          </a:xfrm>
          <a:prstGeom prst="triangl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75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E6CCF-BB4A-4972-987A-9B8A84272E95}"/>
              </a:ext>
            </a:extLst>
          </p:cNvPr>
          <p:cNvSpPr>
            <a:spLocks noGrp="1"/>
          </p:cNvSpPr>
          <p:nvPr>
            <p:ph type="title"/>
          </p:nvPr>
        </p:nvSpPr>
        <p:spPr>
          <a:xfrm>
            <a:off x="648930" y="629266"/>
            <a:ext cx="9252154" cy="1223983"/>
          </a:xfrm>
        </p:spPr>
        <p:txBody>
          <a:bodyPr>
            <a:normAutofit/>
          </a:bodyPr>
          <a:lstStyle/>
          <a:p>
            <a:r>
              <a:rPr lang="en-US" dirty="0">
                <a:latin typeface="Arial" panose="020B0604020202020204" pitchFamily="34" charset="0"/>
                <a:cs typeface="Arial" panose="020B0604020202020204" pitchFamily="34" charset="0"/>
              </a:rPr>
              <a:t>Physical Factors:</a:t>
            </a:r>
          </a:p>
        </p:txBody>
      </p:sp>
      <p:sp>
        <p:nvSpPr>
          <p:cNvPr id="3" name="Content Placeholder 2">
            <a:extLst>
              <a:ext uri="{FF2B5EF4-FFF2-40B4-BE49-F238E27FC236}">
                <a16:creationId xmlns:a16="http://schemas.microsoft.com/office/drawing/2014/main" id="{99067DB3-0271-4B57-9120-60AF3E059F3B}"/>
              </a:ext>
            </a:extLst>
          </p:cNvPr>
          <p:cNvSpPr>
            <a:spLocks noGrp="1"/>
          </p:cNvSpPr>
          <p:nvPr>
            <p:ph idx="1"/>
          </p:nvPr>
        </p:nvSpPr>
        <p:spPr>
          <a:xfrm>
            <a:off x="734496" y="2189815"/>
            <a:ext cx="5451627" cy="4471335"/>
          </a:xfrm>
        </p:spPr>
        <p:txBody>
          <a:bodyPr>
            <a:noAutofit/>
          </a:bodyPr>
          <a:lstStyle/>
          <a:p>
            <a:r>
              <a:rPr lang="en-US" sz="2400" dirty="0">
                <a:latin typeface="Arial" panose="020B0604020202020204" pitchFamily="34" charset="0"/>
                <a:cs typeface="Arial" panose="020B0604020202020204" pitchFamily="34" charset="0"/>
              </a:rPr>
              <a:t>Hectares of Land Enrolled</a:t>
            </a:r>
          </a:p>
          <a:p>
            <a:pPr lvl="1"/>
            <a:r>
              <a:rPr lang="en-US" sz="2400" dirty="0">
                <a:solidFill>
                  <a:schemeClr val="bg2">
                    <a:lumMod val="40000"/>
                    <a:lumOff val="60000"/>
                  </a:schemeClr>
                </a:solidFill>
                <a:latin typeface="Arial" panose="020B0604020202020204" pitchFamily="34" charset="0"/>
                <a:cs typeface="Arial" panose="020B0604020202020204" pitchFamily="34" charset="0"/>
              </a:rPr>
              <a:t>66,927 hectares (165,380 acres) </a:t>
            </a:r>
            <a:r>
              <a:rPr lang="en-US" sz="2400" dirty="0">
                <a:latin typeface="Arial" panose="020B0604020202020204" pitchFamily="34" charset="0"/>
                <a:cs typeface="Arial" panose="020B0604020202020204" pitchFamily="34" charset="0"/>
              </a:rPr>
              <a:t>as of November 2019</a:t>
            </a:r>
          </a:p>
          <a:p>
            <a:r>
              <a:rPr lang="en-US" sz="2400" dirty="0">
                <a:latin typeface="Arial" panose="020B0604020202020204" pitchFamily="34" charset="0"/>
                <a:cs typeface="Arial" panose="020B0604020202020204" pitchFamily="34" charset="0"/>
              </a:rPr>
              <a:t>Landowners Enrolled </a:t>
            </a:r>
          </a:p>
          <a:p>
            <a:pPr lvl="1"/>
            <a:r>
              <a:rPr lang="en-US" sz="2400" dirty="0">
                <a:solidFill>
                  <a:schemeClr val="bg2">
                    <a:lumMod val="40000"/>
                    <a:lumOff val="60000"/>
                  </a:schemeClr>
                </a:solidFill>
                <a:latin typeface="Arial" panose="020B0604020202020204" pitchFamily="34" charset="0"/>
                <a:cs typeface="Arial" panose="020B0604020202020204" pitchFamily="34" charset="0"/>
              </a:rPr>
              <a:t>757 landowners</a:t>
            </a:r>
            <a:r>
              <a:rPr lang="en-US" sz="2400" dirty="0">
                <a:latin typeface="Arial" panose="020B0604020202020204" pitchFamily="34" charset="0"/>
                <a:cs typeface="Arial" panose="020B0604020202020204" pitchFamily="34" charset="0"/>
              </a:rPr>
              <a:t> as of November 2019</a:t>
            </a:r>
          </a:p>
          <a:p>
            <a:r>
              <a:rPr lang="en-US" sz="2400" dirty="0">
                <a:latin typeface="Arial" panose="020B0604020202020204" pitchFamily="34" charset="0"/>
                <a:cs typeface="Arial" panose="020B0604020202020204" pitchFamily="34" charset="0"/>
              </a:rPr>
              <a:t>Landowner Retention rate</a:t>
            </a:r>
          </a:p>
          <a:p>
            <a:pPr lvl="1"/>
            <a:r>
              <a:rPr lang="en-US" sz="2400" dirty="0">
                <a:latin typeface="Arial" panose="020B0604020202020204" pitchFamily="34" charset="0"/>
                <a:cs typeface="Arial" panose="020B0604020202020204" pitchFamily="34" charset="0"/>
              </a:rPr>
              <a:t>Number of landowners enrolled is </a:t>
            </a:r>
            <a:r>
              <a:rPr lang="en-US" sz="2400" dirty="0">
                <a:solidFill>
                  <a:schemeClr val="bg2">
                    <a:lumMod val="40000"/>
                    <a:lumOff val="60000"/>
                  </a:schemeClr>
                </a:solidFill>
                <a:latin typeface="Arial" panose="020B0604020202020204" pitchFamily="34" charset="0"/>
                <a:cs typeface="Arial" panose="020B0604020202020204" pitchFamily="34" charset="0"/>
              </a:rPr>
              <a:t>deceasing</a:t>
            </a:r>
          </a:p>
          <a:p>
            <a:pPr marL="457200" lvl="1" indent="0">
              <a:buNone/>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C663290-4558-4787-93F3-91FEAB1D9FC9}"/>
              </a:ext>
            </a:extLst>
          </p:cNvPr>
          <p:cNvPicPr>
            <a:picLocks noChangeAspect="1"/>
          </p:cNvPicPr>
          <p:nvPr/>
        </p:nvPicPr>
        <p:blipFill>
          <a:blip r:embed="rId4"/>
          <a:stretch>
            <a:fillRect/>
          </a:stretch>
        </p:blipFill>
        <p:spPr>
          <a:xfrm>
            <a:off x="6096000" y="2189815"/>
            <a:ext cx="5451627" cy="306654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84271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37418</TotalTime>
  <Words>3498</Words>
  <Application>Microsoft Office PowerPoint</Application>
  <PresentationFormat>Widescreen</PresentationFormat>
  <Paragraphs>227</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Bahnschrift SemiLight Condensed</vt:lpstr>
      <vt:lpstr>Calibri</vt:lpstr>
      <vt:lpstr>Century Gothic</vt:lpstr>
      <vt:lpstr>Wingdings 3</vt:lpstr>
      <vt:lpstr>Ion</vt:lpstr>
      <vt:lpstr>1_Ion</vt:lpstr>
      <vt:lpstr>PowerPoint Presentation</vt:lpstr>
      <vt:lpstr>Background of Wildlife Conservation and Hunting in the United States</vt:lpstr>
      <vt:lpstr>PowerPoint Presentation</vt:lpstr>
      <vt:lpstr>PowerPoint Presentation</vt:lpstr>
      <vt:lpstr>Ohio’s Cooperative Hunting, Trapping, and Fishing Program</vt:lpstr>
      <vt:lpstr>Surveys Conducted</vt:lpstr>
      <vt:lpstr>PowerPoint Presentation</vt:lpstr>
      <vt:lpstr>Outcomes Model for Program Evaluation</vt:lpstr>
      <vt:lpstr>Physical Factors:</vt:lpstr>
      <vt:lpstr>Social Implication:  New Relationships Facilitated Between Hunters and Landowners</vt:lpstr>
      <vt:lpstr>Social Implication: Participant’s Proper or Improper Usage of the Program</vt:lpstr>
      <vt:lpstr>Hunter Satisfaction in Ohio</vt:lpstr>
      <vt:lpstr>Discrete Choice Experiment Section</vt:lpstr>
      <vt:lpstr>Discrete Choice Experiment Section</vt:lpstr>
      <vt:lpstr>PowerPoint Presentation</vt:lpstr>
      <vt:lpstr>Future Work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Connecting Hunters and Landowners: Evaluation of Ohio’s Cooperative Program</dc:title>
  <dc:creator>Andrew Stanger</dc:creator>
  <cp:lastModifiedBy>Andrew Stanger</cp:lastModifiedBy>
  <cp:revision>76</cp:revision>
  <cp:lastPrinted>2020-02-08T22:48:29Z</cp:lastPrinted>
  <dcterms:created xsi:type="dcterms:W3CDTF">2020-02-07T01:20:58Z</dcterms:created>
  <dcterms:modified xsi:type="dcterms:W3CDTF">2023-02-02T15:12:27Z</dcterms:modified>
</cp:coreProperties>
</file>